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13" autoAdjust="0"/>
  </p:normalViewPr>
  <p:slideViewPr>
    <p:cSldViewPr snapToGrid="0">
      <p:cViewPr varScale="1">
        <p:scale>
          <a:sx n="58" d="100"/>
          <a:sy n="58" d="100"/>
        </p:scale>
        <p:origin x="98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GOC UYEN PHUONG-Y18" userId="0e0ff36d-6441-437b-81ec-8c45973bbab6" providerId="ADAL" clId="{386FE872-B293-234B-B636-F150207B48D9}"/>
    <pc:docChg chg="modSld">
      <pc:chgData name="NGUYEN NGOC UYEN PHUONG-Y18" userId="0e0ff36d-6441-437b-81ec-8c45973bbab6" providerId="ADAL" clId="{386FE872-B293-234B-B636-F150207B48D9}" dt="2021-12-03T05:28:34.369" v="33" actId="1076"/>
      <pc:docMkLst>
        <pc:docMk/>
      </pc:docMkLst>
      <pc:sldChg chg="modSp">
        <pc:chgData name="NGUYEN NGOC UYEN PHUONG-Y18" userId="0e0ff36d-6441-437b-81ec-8c45973bbab6" providerId="ADAL" clId="{386FE872-B293-234B-B636-F150207B48D9}" dt="2021-12-03T05:26:36.179" v="31" actId="1076"/>
        <pc:sldMkLst>
          <pc:docMk/>
          <pc:sldMk cId="3923592931" sldId="257"/>
        </pc:sldMkLst>
        <pc:picChg chg="mod">
          <ac:chgData name="NGUYEN NGOC UYEN PHUONG-Y18" userId="0e0ff36d-6441-437b-81ec-8c45973bbab6" providerId="ADAL" clId="{386FE872-B293-234B-B636-F150207B48D9}" dt="2021-12-03T05:26:36.179" v="31" actId="1076"/>
          <ac:picMkLst>
            <pc:docMk/>
            <pc:sldMk cId="3923592931" sldId="257"/>
            <ac:picMk id="4" creationId="{C6BD0CAD-9162-43CE-A484-206CB360B463}"/>
          </ac:picMkLst>
        </pc:picChg>
      </pc:sldChg>
      <pc:sldChg chg="modSp modNotesTx">
        <pc:chgData name="NGUYEN NGOC UYEN PHUONG-Y18" userId="0e0ff36d-6441-437b-81ec-8c45973bbab6" providerId="ADAL" clId="{386FE872-B293-234B-B636-F150207B48D9}" dt="2021-12-01T15:46:45.176" v="20" actId="20577"/>
        <pc:sldMkLst>
          <pc:docMk/>
          <pc:sldMk cId="3933143989" sldId="258"/>
        </pc:sldMkLst>
        <pc:picChg chg="mod">
          <ac:chgData name="NGUYEN NGOC UYEN PHUONG-Y18" userId="0e0ff36d-6441-437b-81ec-8c45973bbab6" providerId="ADAL" clId="{386FE872-B293-234B-B636-F150207B48D9}" dt="2021-12-01T15:45:48.344" v="15" actId="1076"/>
          <ac:picMkLst>
            <pc:docMk/>
            <pc:sldMk cId="3933143989" sldId="258"/>
            <ac:picMk id="6" creationId="{7A09E9A5-B6D1-4C31-9AAA-3933CB51F7D3}"/>
          </ac:picMkLst>
        </pc:picChg>
      </pc:sldChg>
      <pc:sldChg chg="modSp modNotesTx">
        <pc:chgData name="NGUYEN NGOC UYEN PHUONG-Y18" userId="0e0ff36d-6441-437b-81ec-8c45973bbab6" providerId="ADAL" clId="{386FE872-B293-234B-B636-F150207B48D9}" dt="2021-12-01T15:50:20.934" v="22" actId="20577"/>
        <pc:sldMkLst>
          <pc:docMk/>
          <pc:sldMk cId="4023450250" sldId="260"/>
        </pc:sldMkLst>
        <pc:picChg chg="mod">
          <ac:chgData name="NGUYEN NGOC UYEN PHUONG-Y18" userId="0e0ff36d-6441-437b-81ec-8c45973bbab6" providerId="ADAL" clId="{386FE872-B293-234B-B636-F150207B48D9}" dt="2021-11-22T15:53:54.828" v="1" actId="1076"/>
          <ac:picMkLst>
            <pc:docMk/>
            <pc:sldMk cId="4023450250" sldId="260"/>
            <ac:picMk id="6" creationId="{4F57281B-DB49-4D6F-A81E-7E3CB6696E80}"/>
          </ac:picMkLst>
        </pc:picChg>
      </pc:sldChg>
      <pc:sldChg chg="modSp">
        <pc:chgData name="NGUYEN NGOC UYEN PHUONG-Y18" userId="0e0ff36d-6441-437b-81ec-8c45973bbab6" providerId="ADAL" clId="{386FE872-B293-234B-B636-F150207B48D9}" dt="2021-11-22T15:55:52.838" v="5" actId="1076"/>
        <pc:sldMkLst>
          <pc:docMk/>
          <pc:sldMk cId="3330558802" sldId="263"/>
        </pc:sldMkLst>
        <pc:picChg chg="mod">
          <ac:chgData name="NGUYEN NGOC UYEN PHUONG-Y18" userId="0e0ff36d-6441-437b-81ec-8c45973bbab6" providerId="ADAL" clId="{386FE872-B293-234B-B636-F150207B48D9}" dt="2021-11-22T15:55:52.838" v="5" actId="1076"/>
          <ac:picMkLst>
            <pc:docMk/>
            <pc:sldMk cId="3330558802" sldId="263"/>
            <ac:picMk id="4" creationId="{D017CA07-494B-496D-8FCF-031CA5553BE3}"/>
          </ac:picMkLst>
        </pc:picChg>
      </pc:sldChg>
      <pc:sldChg chg="addSp modSp">
        <pc:chgData name="NGUYEN NGOC UYEN PHUONG-Y18" userId="0e0ff36d-6441-437b-81ec-8c45973bbab6" providerId="ADAL" clId="{386FE872-B293-234B-B636-F150207B48D9}" dt="2021-12-03T05:28:34.369" v="33" actId="1076"/>
        <pc:sldMkLst>
          <pc:docMk/>
          <pc:sldMk cId="2869523892" sldId="264"/>
        </pc:sldMkLst>
        <pc:spChg chg="add mod">
          <ac:chgData name="NGUYEN NGOC UYEN PHUONG-Y18" userId="0e0ff36d-6441-437b-81ec-8c45973bbab6" providerId="ADAL" clId="{386FE872-B293-234B-B636-F150207B48D9}" dt="2021-12-03T05:28:34.369" v="33" actId="1076"/>
          <ac:spMkLst>
            <pc:docMk/>
            <pc:sldMk cId="2869523892" sldId="264"/>
            <ac:spMk id="7" creationId="{E41F572A-9545-BE4F-96C7-8B353434324C}"/>
          </ac:spMkLst>
        </pc:spChg>
      </pc:sldChg>
      <pc:sldChg chg="modSp">
        <pc:chgData name="NGUYEN NGOC UYEN PHUONG-Y18" userId="0e0ff36d-6441-437b-81ec-8c45973bbab6" providerId="ADAL" clId="{386FE872-B293-234B-B636-F150207B48D9}" dt="2021-12-01T15:56:23.696" v="27" actId="1076"/>
        <pc:sldMkLst>
          <pc:docMk/>
          <pc:sldMk cId="2733192124" sldId="265"/>
        </pc:sldMkLst>
        <pc:picChg chg="mod">
          <ac:chgData name="NGUYEN NGOC UYEN PHUONG-Y18" userId="0e0ff36d-6441-437b-81ec-8c45973bbab6" providerId="ADAL" clId="{386FE872-B293-234B-B636-F150207B48D9}" dt="2021-12-01T15:56:23.696" v="27" actId="1076"/>
          <ac:picMkLst>
            <pc:docMk/>
            <pc:sldMk cId="2733192124" sldId="265"/>
            <ac:picMk id="4" creationId="{24763F47-997C-4D9D-AB26-08AC88D20C7C}"/>
          </ac:picMkLst>
        </pc:picChg>
      </pc:sldChg>
      <pc:sldChg chg="modNotesTx">
        <pc:chgData name="NGUYEN NGOC UYEN PHUONG-Y18" userId="0e0ff36d-6441-437b-81ec-8c45973bbab6" providerId="ADAL" clId="{386FE872-B293-234B-B636-F150207B48D9}" dt="2021-12-01T16:21:15.557" v="29" actId="20577"/>
        <pc:sldMkLst>
          <pc:docMk/>
          <pc:sldMk cId="4083861652" sldId="284"/>
        </pc:sldMkLst>
      </pc:sldChg>
      <pc:sldChg chg="modSp">
        <pc:chgData name="NGUYEN NGOC UYEN PHUONG-Y18" userId="0e0ff36d-6441-437b-81ec-8c45973bbab6" providerId="ADAL" clId="{386FE872-B293-234B-B636-F150207B48D9}" dt="2021-11-22T15:57:59.654" v="13" actId="1076"/>
        <pc:sldMkLst>
          <pc:docMk/>
          <pc:sldMk cId="3083601578" sldId="302"/>
        </pc:sldMkLst>
        <pc:spChg chg="mod">
          <ac:chgData name="NGUYEN NGOC UYEN PHUONG-Y18" userId="0e0ff36d-6441-437b-81ec-8c45973bbab6" providerId="ADAL" clId="{386FE872-B293-234B-B636-F150207B48D9}" dt="2021-11-22T15:57:59.654" v="13" actId="1076"/>
          <ac:spMkLst>
            <pc:docMk/>
            <pc:sldMk cId="3083601578" sldId="302"/>
            <ac:spMk id="3" creationId="{93DE1106-3560-4483-83A3-D85A06E3A8FA}"/>
          </ac:spMkLst>
        </pc:spChg>
        <pc:picChg chg="mod">
          <ac:chgData name="NGUYEN NGOC UYEN PHUONG-Y18" userId="0e0ff36d-6441-437b-81ec-8c45973bbab6" providerId="ADAL" clId="{386FE872-B293-234B-B636-F150207B48D9}" dt="2021-11-22T15:57:52.402" v="10" actId="1076"/>
          <ac:picMkLst>
            <pc:docMk/>
            <pc:sldMk cId="3083601578" sldId="302"/>
            <ac:picMk id="5122" creationId="{7B6CA9F2-AFCC-493D-ABFB-C8DF73A565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0B4FE-BE40-4EB5-8E52-59216422FCE7}"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58565-C3D5-432D-BCFE-98594185B7A7}" type="slidenum">
              <a:rPr lang="en-US" smtClean="0"/>
              <a:t>‹#›</a:t>
            </a:fld>
            <a:endParaRPr lang="en-US"/>
          </a:p>
        </p:txBody>
      </p:sp>
    </p:spTree>
    <p:extLst>
      <p:ext uri="{BB962C8B-B14F-4D97-AF65-F5344CB8AC3E}">
        <p14:creationId xmlns:p14="http://schemas.microsoft.com/office/powerpoint/2010/main" val="420903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1</a:t>
            </a:fld>
            <a:endParaRPr lang="en-US"/>
          </a:p>
        </p:txBody>
      </p:sp>
    </p:spTree>
    <p:extLst>
      <p:ext uri="{BB962C8B-B14F-4D97-AF65-F5344CB8AC3E}">
        <p14:creationId xmlns:p14="http://schemas.microsoft.com/office/powerpoint/2010/main" val="366668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There is a soft tissue mass noted in the left upper zone. This was due to a squamous cell carcinoma of the lung following tissue biopsy. There is a soft tissue opacity in the retrocardiac region which was in keeping with the patients known hiatus hernia. </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10</a:t>
            </a:fld>
            <a:endParaRPr lang="en-US"/>
          </a:p>
        </p:txBody>
      </p:sp>
    </p:spTree>
    <p:extLst>
      <p:ext uri="{BB962C8B-B14F-4D97-AF65-F5344CB8AC3E}">
        <p14:creationId xmlns:p14="http://schemas.microsoft.com/office/powerpoint/2010/main" val="2211705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Mesothelioma. There is a right sided calcified pleural plaque in a patient with previous exposure to asbestos. However, also note the diffuse pleural thickening (yellow arrows) within the right hemithorax. Given the clinical history the main concern would be regarding the development of a malignant mesothelioma.</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11</a:t>
            </a:fld>
            <a:endParaRPr lang="en-US"/>
          </a:p>
        </p:txBody>
      </p:sp>
    </p:spTree>
    <p:extLst>
      <p:ext uri="{BB962C8B-B14F-4D97-AF65-F5344CB8AC3E}">
        <p14:creationId xmlns:p14="http://schemas.microsoft.com/office/powerpoint/2010/main" val="26424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Bronchiectasis. There are thickened and dilated airways (yellow arrows) in keeping with bronchiectasis. Bronchiectasis refers to the permanent dilation of bronchi with destruction of the elastic and muscular components of their walls, usually due to acute or chronic infection.</a:t>
            </a:r>
            <a:br>
              <a:rPr lang="en-US" dirty="0"/>
            </a:br>
            <a:br>
              <a:rPr lang="en-US" dirty="0"/>
            </a:br>
            <a:r>
              <a:rPr lang="en-US" sz="1200" b="0" i="0" kern="1200" dirty="0">
                <a:solidFill>
                  <a:schemeClr val="tx1"/>
                </a:solidFill>
                <a:effectLst/>
                <a:latin typeface="+mn-lt"/>
                <a:ea typeface="+mn-ea"/>
                <a:cs typeface="+mn-cs"/>
              </a:rPr>
              <a:t>In addition there is an area of opacification adjacent to the left heart border which was due to an area of consolidation within the left lower lobe (red arrow). This accounted for the acute deterioration and resolved on follow up imaging.</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12</a:t>
            </a:fld>
            <a:endParaRPr lang="en-US"/>
          </a:p>
        </p:txBody>
      </p:sp>
    </p:spTree>
    <p:extLst>
      <p:ext uri="{BB962C8B-B14F-4D97-AF65-F5344CB8AC3E}">
        <p14:creationId xmlns:p14="http://schemas.microsoft.com/office/powerpoint/2010/main" val="3062044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7758565-C3D5-432D-BCFE-98594185B7A7}" type="slidenum">
              <a:rPr lang="en-US" smtClean="0"/>
              <a:t>13</a:t>
            </a:fld>
            <a:endParaRPr lang="en-US"/>
          </a:p>
        </p:txBody>
      </p:sp>
    </p:spTree>
    <p:extLst>
      <p:ext uri="{BB962C8B-B14F-4D97-AF65-F5344CB8AC3E}">
        <p14:creationId xmlns:p14="http://schemas.microsoft.com/office/powerpoint/2010/main" val="369435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7758565-C3D5-432D-BCFE-98594185B7A7}" type="slidenum">
              <a:rPr lang="en-US" smtClean="0"/>
              <a:t>14</a:t>
            </a:fld>
            <a:endParaRPr lang="en-US"/>
          </a:p>
        </p:txBody>
      </p:sp>
    </p:spTree>
    <p:extLst>
      <p:ext uri="{BB962C8B-B14F-4D97-AF65-F5344CB8AC3E}">
        <p14:creationId xmlns:p14="http://schemas.microsoft.com/office/powerpoint/2010/main" val="197382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 Kaposi’s sarcoma. There are multiple ill defined (‘fluffy’) nodular opacities throughout both mid and lower zones. Given the clinical history the most likely diagnosis is Kaposi sarcoma which represents a low-intermediate grade mesenchymal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that involves the </a:t>
            </a:r>
            <a:r>
              <a:rPr lang="en-US" sz="1200" b="0" i="0" kern="1200" dirty="0" err="1">
                <a:solidFill>
                  <a:schemeClr val="tx1"/>
                </a:solidFill>
                <a:effectLst/>
                <a:latin typeface="+mn-lt"/>
                <a:ea typeface="+mn-ea"/>
                <a:cs typeface="+mn-cs"/>
              </a:rPr>
              <a:t>lymphovascular</a:t>
            </a:r>
            <a:r>
              <a:rPr lang="en-US" sz="1200" b="0" i="0" kern="1200" dirty="0">
                <a:solidFill>
                  <a:schemeClr val="tx1"/>
                </a:solidFill>
                <a:effectLst/>
                <a:latin typeface="+mn-lt"/>
                <a:ea typeface="+mn-ea"/>
                <a:cs typeface="+mn-cs"/>
              </a:rPr>
              <a:t> system. Histologically can comprise of sheets of plump spindle shaped cells surrounding and lining slit like vascular spaces. It is an AIDS defining malignancy that is usually seen in patients with a CD4 count below 200 cells /mm3. The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can involve multiple organs including pulmonary, gastrointestinal, cutaneous and musculoskeletal systems.</a:t>
            </a:r>
          </a:p>
          <a:p>
            <a:r>
              <a:rPr lang="en-US" sz="1200" b="0" i="0" kern="1200" dirty="0">
                <a:solidFill>
                  <a:schemeClr val="tx1"/>
                </a:solidFill>
                <a:effectLst/>
                <a:latin typeface="+mn-lt"/>
                <a:ea typeface="+mn-ea"/>
                <a:cs typeface="+mn-cs"/>
              </a:rPr>
              <a:t>On a chest radiograph, Kaposi Sarcoma can present as;</a:t>
            </a:r>
          </a:p>
          <a:p>
            <a:r>
              <a:rPr lang="en-US" sz="1200" b="0" i="0" kern="1200" dirty="0">
                <a:solidFill>
                  <a:schemeClr val="tx1"/>
                </a:solidFill>
                <a:effectLst/>
                <a:latin typeface="+mn-lt"/>
                <a:ea typeface="+mn-ea"/>
                <a:cs typeface="+mn-cs"/>
              </a:rPr>
              <a:t>Parenchymal nodular opacities (as in this case)</a:t>
            </a:r>
          </a:p>
          <a:p>
            <a:r>
              <a:rPr lang="en-US" sz="1200" b="0" i="0" kern="1200" dirty="0">
                <a:solidFill>
                  <a:schemeClr val="tx1"/>
                </a:solidFill>
                <a:effectLst/>
                <a:latin typeface="+mn-lt"/>
                <a:ea typeface="+mn-ea"/>
                <a:cs typeface="+mn-cs"/>
              </a:rPr>
              <a:t>Reticular pattern with linear interstitial nodules</a:t>
            </a:r>
          </a:p>
          <a:p>
            <a:r>
              <a:rPr lang="en-US" sz="1200" b="0" i="0" kern="1200" dirty="0">
                <a:solidFill>
                  <a:schemeClr val="tx1"/>
                </a:solidFill>
                <a:effectLst/>
                <a:latin typeface="+mn-lt"/>
                <a:ea typeface="+mn-ea"/>
                <a:cs typeface="+mn-cs"/>
              </a:rPr>
              <a:t>Lymph node enlargement </a:t>
            </a:r>
          </a:p>
          <a:p>
            <a:r>
              <a:rPr lang="en-US" sz="1200" b="0" i="0" kern="1200" dirty="0">
                <a:solidFill>
                  <a:schemeClr val="tx1"/>
                </a:solidFill>
                <a:effectLst/>
                <a:latin typeface="+mn-lt"/>
                <a:ea typeface="+mn-ea"/>
                <a:cs typeface="+mn-cs"/>
              </a:rPr>
              <a:t>Pleural effusion (unilateral/bilateral) </a:t>
            </a:r>
          </a:p>
          <a:p>
            <a:r>
              <a:rPr lang="en-US" sz="1200" b="0" i="0" kern="1200" dirty="0">
                <a:solidFill>
                  <a:schemeClr val="tx1"/>
                </a:solidFill>
                <a:effectLst/>
                <a:latin typeface="+mn-lt"/>
                <a:ea typeface="+mn-ea"/>
                <a:cs typeface="+mn-cs"/>
              </a:rPr>
              <a:t>The differential to consider would include AIDS related lymphoma or atypical infections (e.g. fungi, mycobacteria, </a:t>
            </a:r>
            <a:r>
              <a:rPr lang="en-US" sz="1200" b="0" i="0" kern="1200" dirty="0" err="1">
                <a:solidFill>
                  <a:schemeClr val="tx1"/>
                </a:solidFill>
                <a:effectLst/>
                <a:latin typeface="+mn-lt"/>
                <a:ea typeface="+mn-ea"/>
                <a:cs typeface="+mn-cs"/>
              </a:rPr>
              <a:t>Pneumocytis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jiroveci</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7758565-C3D5-432D-BCFE-98594185B7A7}" type="slidenum">
              <a:rPr lang="en-US" smtClean="0"/>
              <a:t>15</a:t>
            </a:fld>
            <a:endParaRPr lang="en-US"/>
          </a:p>
        </p:txBody>
      </p:sp>
    </p:spTree>
    <p:extLst>
      <p:ext uri="{BB962C8B-B14F-4D97-AF65-F5344CB8AC3E}">
        <p14:creationId xmlns:p14="http://schemas.microsoft.com/office/powerpoint/2010/main" val="153836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Soft tissue mass. There is a soft tissue mass in the left upper zone which was confirmed to be a squamous cell carcinoma following CT guided biopsy. </a:t>
            </a:r>
          </a:p>
          <a:p>
            <a:r>
              <a:rPr lang="en-US" sz="1200" b="0" i="0" kern="1200" dirty="0">
                <a:solidFill>
                  <a:schemeClr val="tx1"/>
                </a:solidFill>
                <a:effectLst/>
                <a:latin typeface="+mn-lt"/>
                <a:ea typeface="+mn-ea"/>
                <a:cs typeface="+mn-cs"/>
              </a:rPr>
              <a:t>There is blunting of the left costophrenic angle which was confirmed to be due to a pleural fluid collection on the staging CT scan. There are also sternotomy wires present from a previous coronary artery bypass graft operation.</a:t>
            </a:r>
          </a:p>
        </p:txBody>
      </p:sp>
      <p:sp>
        <p:nvSpPr>
          <p:cNvPr id="4" name="Slide Number Placeholder 3"/>
          <p:cNvSpPr>
            <a:spLocks noGrp="1"/>
          </p:cNvSpPr>
          <p:nvPr>
            <p:ph type="sldNum" sz="quarter" idx="5"/>
          </p:nvPr>
        </p:nvSpPr>
        <p:spPr/>
        <p:txBody>
          <a:bodyPr/>
          <a:lstStyle/>
          <a:p>
            <a:fld id="{B7758565-C3D5-432D-BCFE-98594185B7A7}" type="slidenum">
              <a:rPr lang="en-US" smtClean="0"/>
              <a:t>16</a:t>
            </a:fld>
            <a:endParaRPr lang="en-US"/>
          </a:p>
        </p:txBody>
      </p:sp>
    </p:spTree>
    <p:extLst>
      <p:ext uri="{BB962C8B-B14F-4D97-AF65-F5344CB8AC3E}">
        <p14:creationId xmlns:p14="http://schemas.microsoft.com/office/powerpoint/2010/main" val="92529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 Aortic abnormality. The aortic arch is enlarged which accounts for the soft tissue density that is causing tracheal deviation. </a:t>
            </a:r>
          </a:p>
          <a:p>
            <a:r>
              <a:rPr lang="en-US" sz="1200" b="0" i="0" kern="1200" dirty="0">
                <a:solidFill>
                  <a:schemeClr val="tx1"/>
                </a:solidFill>
                <a:effectLst/>
                <a:latin typeface="+mn-lt"/>
                <a:ea typeface="+mn-ea"/>
                <a:cs typeface="+mn-cs"/>
              </a:rPr>
              <a:t>There is blunting of both costophrenic angles likely due to bilateral pleural effusions and there is also widespread reticular shadowing (the septal lines are difficult to appreciate due to the quality of the image) due to cardiogenic pulmonary </a:t>
            </a:r>
            <a:r>
              <a:rPr lang="en-US" sz="1200" b="0" i="0" kern="1200" dirty="0" err="1">
                <a:solidFill>
                  <a:schemeClr val="tx1"/>
                </a:solidFill>
                <a:effectLst/>
                <a:latin typeface="+mn-lt"/>
                <a:ea typeface="+mn-ea"/>
                <a:cs typeface="+mn-cs"/>
              </a:rPr>
              <a:t>oedema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this case, the patient had a longstanding aneurysm of the aortic arch with associated aortic regurgitation (hence the diastolic murmur). The patient had a longstanding history of rheumatoid arthritis and the aneurysm was attributed to the patients’ connective tissue disorder. The differential for these appearances would include;</a:t>
            </a:r>
          </a:p>
          <a:p>
            <a:r>
              <a:rPr lang="en-US" sz="1200" b="0" i="0" kern="1200" dirty="0">
                <a:solidFill>
                  <a:schemeClr val="tx1"/>
                </a:solidFill>
                <a:effectLst/>
                <a:latin typeface="+mn-lt"/>
                <a:ea typeface="+mn-ea"/>
                <a:cs typeface="+mn-cs"/>
              </a:rPr>
              <a:t>Atherosclerosis</a:t>
            </a:r>
          </a:p>
          <a:p>
            <a:r>
              <a:rPr lang="en-US" sz="1200" b="0" i="0" kern="1200" dirty="0">
                <a:solidFill>
                  <a:schemeClr val="tx1"/>
                </a:solidFill>
                <a:effectLst/>
                <a:latin typeface="+mn-lt"/>
                <a:ea typeface="+mn-ea"/>
                <a:cs typeface="+mn-cs"/>
              </a:rPr>
              <a:t>Cystic medial necrosis (</a:t>
            </a:r>
            <a:r>
              <a:rPr lang="en-US" sz="1200" b="0" i="0" kern="1200" dirty="0" err="1">
                <a:solidFill>
                  <a:schemeClr val="tx1"/>
                </a:solidFill>
                <a:effectLst/>
                <a:latin typeface="+mn-lt"/>
                <a:ea typeface="+mn-ea"/>
                <a:cs typeface="+mn-cs"/>
              </a:rPr>
              <a:t>Marfan’s</a:t>
            </a:r>
            <a:r>
              <a:rPr lang="en-US" sz="1200" b="0" i="0" kern="1200" dirty="0">
                <a:solidFill>
                  <a:schemeClr val="tx1"/>
                </a:solidFill>
                <a:effectLst/>
                <a:latin typeface="+mn-lt"/>
                <a:ea typeface="+mn-ea"/>
                <a:cs typeface="+mn-cs"/>
              </a:rPr>
              <a:t> disease)</a:t>
            </a:r>
          </a:p>
          <a:p>
            <a:r>
              <a:rPr lang="en-US" sz="1200" b="0" i="0" kern="1200" dirty="0">
                <a:solidFill>
                  <a:schemeClr val="tx1"/>
                </a:solidFill>
                <a:effectLst/>
                <a:latin typeface="+mn-lt"/>
                <a:ea typeface="+mn-ea"/>
                <a:cs typeface="+mn-cs"/>
              </a:rPr>
              <a:t>Mycotic aneurysm </a:t>
            </a:r>
          </a:p>
          <a:p>
            <a:r>
              <a:rPr lang="en-US" sz="1200" b="0" i="0" kern="1200" dirty="0">
                <a:solidFill>
                  <a:schemeClr val="tx1"/>
                </a:solidFill>
                <a:effectLst/>
                <a:latin typeface="+mn-lt"/>
                <a:ea typeface="+mn-ea"/>
                <a:cs typeface="+mn-cs"/>
              </a:rPr>
              <a:t>Syphilis (tertiary stage)</a:t>
            </a:r>
          </a:p>
          <a:p>
            <a:r>
              <a:rPr lang="en-US" sz="1200" b="0" i="0" kern="1200" dirty="0">
                <a:solidFill>
                  <a:schemeClr val="tx1"/>
                </a:solidFill>
                <a:effectLst/>
                <a:latin typeface="+mn-lt"/>
                <a:ea typeface="+mn-ea"/>
                <a:cs typeface="+mn-cs"/>
              </a:rPr>
              <a:t>Trauma</a:t>
            </a:r>
          </a:p>
          <a:p>
            <a:r>
              <a:rPr lang="en-US" sz="1200" b="0" i="0" kern="1200" dirty="0">
                <a:solidFill>
                  <a:schemeClr val="tx1"/>
                </a:solidFill>
                <a:effectLst/>
                <a:latin typeface="+mn-lt"/>
                <a:ea typeface="+mn-ea"/>
                <a:cs typeface="+mn-cs"/>
              </a:rPr>
              <a:t>Congenital</a:t>
            </a:r>
          </a:p>
        </p:txBody>
      </p:sp>
      <p:sp>
        <p:nvSpPr>
          <p:cNvPr id="4" name="Slide Number Placeholder 3"/>
          <p:cNvSpPr>
            <a:spLocks noGrp="1"/>
          </p:cNvSpPr>
          <p:nvPr>
            <p:ph type="sldNum" sz="quarter" idx="5"/>
          </p:nvPr>
        </p:nvSpPr>
        <p:spPr/>
        <p:txBody>
          <a:bodyPr/>
          <a:lstStyle/>
          <a:p>
            <a:fld id="{B7758565-C3D5-432D-BCFE-98594185B7A7}" type="slidenum">
              <a:rPr lang="en-US" smtClean="0"/>
              <a:t>17</a:t>
            </a:fld>
            <a:endParaRPr lang="en-US"/>
          </a:p>
        </p:txBody>
      </p:sp>
    </p:spTree>
    <p:extLst>
      <p:ext uri="{BB962C8B-B14F-4D97-AF65-F5344CB8AC3E}">
        <p14:creationId xmlns:p14="http://schemas.microsoft.com/office/powerpoint/2010/main" val="317345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Interstitial shadowing. There is interstitial/reticular shadowing noted predominantly in a basal and subpleural distribution in keeping with lung fibrosis (see selected HRCT image which confirms the predominantly subpleural distribution of the fibrotic process) </a:t>
            </a:r>
          </a:p>
          <a:p>
            <a:r>
              <a:rPr lang="en-US" sz="1200" b="0" i="0" kern="1200" dirty="0">
                <a:solidFill>
                  <a:schemeClr val="tx1"/>
                </a:solidFill>
                <a:effectLst/>
                <a:latin typeface="+mn-lt"/>
                <a:ea typeface="+mn-ea"/>
                <a:cs typeface="+mn-cs"/>
              </a:rPr>
              <a:t>There is a wide differential diagnosis for these appearances, which includes;</a:t>
            </a:r>
          </a:p>
          <a:p>
            <a:r>
              <a:rPr lang="en-US" sz="1200" b="0" i="0" kern="1200" dirty="0">
                <a:solidFill>
                  <a:schemeClr val="tx1"/>
                </a:solidFill>
                <a:effectLst/>
                <a:latin typeface="+mn-lt"/>
                <a:ea typeface="+mn-ea"/>
                <a:cs typeface="+mn-cs"/>
              </a:rPr>
              <a:t>IDIOPATHIC:</a:t>
            </a:r>
          </a:p>
          <a:p>
            <a:r>
              <a:rPr lang="en-US" sz="1200" b="0" i="0" kern="1200" dirty="0">
                <a:solidFill>
                  <a:schemeClr val="tx1"/>
                </a:solidFill>
                <a:effectLst/>
                <a:latin typeface="+mn-lt"/>
                <a:ea typeface="+mn-ea"/>
                <a:cs typeface="+mn-cs"/>
              </a:rPr>
              <a:t>- Usual interstitial pneumonia/Cryptogenic fibrosing alveolitis</a:t>
            </a:r>
          </a:p>
          <a:p>
            <a:r>
              <a:rPr lang="en-US" sz="1200" b="0" i="0" kern="1200" dirty="0">
                <a:solidFill>
                  <a:schemeClr val="tx1"/>
                </a:solidFill>
                <a:effectLst/>
                <a:latin typeface="+mn-lt"/>
                <a:ea typeface="+mn-ea"/>
                <a:cs typeface="+mn-cs"/>
              </a:rPr>
              <a:t>C/TISSUE DISORDERS:</a:t>
            </a:r>
          </a:p>
          <a:p>
            <a:r>
              <a:rPr lang="en-US" sz="1200" b="0" i="0" kern="1200" dirty="0">
                <a:solidFill>
                  <a:schemeClr val="tx1"/>
                </a:solidFill>
                <a:effectLst/>
                <a:latin typeface="+mn-lt"/>
                <a:ea typeface="+mn-ea"/>
                <a:cs typeface="+mn-cs"/>
              </a:rPr>
              <a:t>- Rheumatoid arthritis </a:t>
            </a:r>
          </a:p>
          <a:p>
            <a:r>
              <a:rPr lang="en-US" sz="1200" b="0" i="0" kern="1200" dirty="0">
                <a:solidFill>
                  <a:schemeClr val="tx1"/>
                </a:solidFill>
                <a:effectLst/>
                <a:latin typeface="+mn-lt"/>
                <a:ea typeface="+mn-ea"/>
                <a:cs typeface="+mn-cs"/>
              </a:rPr>
              <a:t>- Scleroderma </a:t>
            </a:r>
          </a:p>
          <a:p>
            <a:r>
              <a:rPr lang="en-US" sz="1200" b="0" i="0" kern="1200" dirty="0">
                <a:solidFill>
                  <a:schemeClr val="tx1"/>
                </a:solidFill>
                <a:effectLst/>
                <a:latin typeface="+mn-lt"/>
                <a:ea typeface="+mn-ea"/>
                <a:cs typeface="+mn-cs"/>
              </a:rPr>
              <a:t>DRUGS:</a:t>
            </a:r>
          </a:p>
          <a:p>
            <a:r>
              <a:rPr lang="en-US" sz="1200" b="0" i="0" kern="1200" dirty="0">
                <a:solidFill>
                  <a:schemeClr val="tx1"/>
                </a:solidFill>
                <a:effectLst/>
                <a:latin typeface="+mn-lt"/>
                <a:ea typeface="+mn-ea"/>
                <a:cs typeface="+mn-cs"/>
              </a:rPr>
              <a:t>- Methotrexate / Amiodarone / Nitrofurantoin / </a:t>
            </a:r>
            <a:r>
              <a:rPr lang="en-US" sz="1200" b="0" i="0" kern="1200" dirty="0" err="1">
                <a:solidFill>
                  <a:schemeClr val="tx1"/>
                </a:solidFill>
                <a:effectLst/>
                <a:latin typeface="+mn-lt"/>
                <a:ea typeface="+mn-ea"/>
                <a:cs typeface="+mn-cs"/>
              </a:rPr>
              <a:t>Busulphan</a:t>
            </a:r>
            <a:r>
              <a:rPr lang="en-US" sz="1200" b="0" i="0" kern="1200" dirty="0">
                <a:solidFill>
                  <a:schemeClr val="tx1"/>
                </a:solidFill>
                <a:effectLst/>
                <a:latin typeface="+mn-lt"/>
                <a:ea typeface="+mn-ea"/>
                <a:cs typeface="+mn-cs"/>
              </a:rPr>
              <a:t> / Bleomycin </a:t>
            </a:r>
          </a:p>
          <a:p>
            <a:r>
              <a:rPr lang="en-US" sz="1200" b="0" i="0" kern="1200" dirty="0">
                <a:solidFill>
                  <a:schemeClr val="tx1"/>
                </a:solidFill>
                <a:effectLst/>
                <a:latin typeface="+mn-lt"/>
                <a:ea typeface="+mn-ea"/>
                <a:cs typeface="+mn-cs"/>
              </a:rPr>
              <a:t>INORGANIC DUSTS:</a:t>
            </a:r>
          </a:p>
          <a:p>
            <a:r>
              <a:rPr lang="en-US" sz="1200" b="0" i="0" kern="1200" dirty="0">
                <a:solidFill>
                  <a:schemeClr val="tx1"/>
                </a:solidFill>
                <a:effectLst/>
                <a:latin typeface="+mn-lt"/>
                <a:ea typeface="+mn-ea"/>
                <a:cs typeface="+mn-cs"/>
              </a:rPr>
              <a:t>- Asbestosis</a:t>
            </a:r>
          </a:p>
          <a:p>
            <a:r>
              <a:rPr lang="en-US" sz="1200" b="0" i="0" kern="1200" dirty="0">
                <a:solidFill>
                  <a:schemeClr val="tx1"/>
                </a:solidFill>
                <a:effectLst/>
                <a:latin typeface="+mn-lt"/>
                <a:ea typeface="+mn-ea"/>
                <a:cs typeface="+mn-cs"/>
              </a:rPr>
              <a:t>- Silicosis</a:t>
            </a:r>
          </a:p>
        </p:txBody>
      </p:sp>
      <p:sp>
        <p:nvSpPr>
          <p:cNvPr id="4" name="Slide Number Placeholder 3"/>
          <p:cNvSpPr>
            <a:spLocks noGrp="1"/>
          </p:cNvSpPr>
          <p:nvPr>
            <p:ph type="sldNum" sz="quarter" idx="5"/>
          </p:nvPr>
        </p:nvSpPr>
        <p:spPr/>
        <p:txBody>
          <a:bodyPr/>
          <a:lstStyle/>
          <a:p>
            <a:fld id="{B7758565-C3D5-432D-BCFE-98594185B7A7}" type="slidenum">
              <a:rPr lang="en-US" smtClean="0"/>
              <a:t>18</a:t>
            </a:fld>
            <a:endParaRPr lang="en-US"/>
          </a:p>
        </p:txBody>
      </p:sp>
    </p:spTree>
    <p:extLst>
      <p:ext uri="{BB962C8B-B14F-4D97-AF65-F5344CB8AC3E}">
        <p14:creationId xmlns:p14="http://schemas.microsoft.com/office/powerpoint/2010/main" val="246564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Soft tissue mass and further cross-sectional imaging is advised. There is a soft tissue mass projected adjacent to the right heart border suspicious for a primary bronchogenic carcinoma. The presence of a mass was confirmed on the subsequent CT scan (red arrow)</a:t>
            </a:r>
          </a:p>
          <a:p>
            <a:r>
              <a:rPr lang="en-US" sz="1200" b="0" i="0" kern="1200" dirty="0">
                <a:solidFill>
                  <a:schemeClr val="tx1"/>
                </a:solidFill>
                <a:effectLst/>
                <a:latin typeface="+mn-lt"/>
                <a:ea typeface="+mn-ea"/>
                <a:cs typeface="+mn-cs"/>
              </a:rPr>
              <a:t>An axial contrast enhanced CT of the chest and upper abdomen would be advised for further assessment. </a:t>
            </a:r>
          </a:p>
        </p:txBody>
      </p:sp>
      <p:sp>
        <p:nvSpPr>
          <p:cNvPr id="4" name="Slide Number Placeholder 3"/>
          <p:cNvSpPr>
            <a:spLocks noGrp="1"/>
          </p:cNvSpPr>
          <p:nvPr>
            <p:ph type="sldNum" sz="quarter" idx="5"/>
          </p:nvPr>
        </p:nvSpPr>
        <p:spPr/>
        <p:txBody>
          <a:bodyPr/>
          <a:lstStyle/>
          <a:p>
            <a:fld id="{B7758565-C3D5-432D-BCFE-98594185B7A7}" type="slidenum">
              <a:rPr lang="en-US" smtClean="0"/>
              <a:t>19</a:t>
            </a:fld>
            <a:endParaRPr lang="en-US"/>
          </a:p>
        </p:txBody>
      </p:sp>
    </p:spTree>
    <p:extLst>
      <p:ext uri="{BB962C8B-B14F-4D97-AF65-F5344CB8AC3E}">
        <p14:creationId xmlns:p14="http://schemas.microsoft.com/office/powerpoint/2010/main" val="62090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 Brown </a:t>
            </a:r>
            <a:r>
              <a:rPr lang="en-US" sz="1200" b="0" i="0" kern="1200" dirty="0" err="1">
                <a:solidFill>
                  <a:schemeClr val="tx1"/>
                </a:solidFill>
                <a:effectLst/>
                <a:latin typeface="+mn-lt"/>
                <a:ea typeface="+mn-ea"/>
                <a:cs typeface="+mn-cs"/>
              </a:rPr>
              <a:t>Tumours</a:t>
            </a:r>
            <a:r>
              <a:rPr lang="en-US" sz="1200" b="0" i="0" kern="1200" dirty="0">
                <a:solidFill>
                  <a:schemeClr val="tx1"/>
                </a:solidFill>
                <a:effectLst/>
                <a:latin typeface="+mn-lt"/>
                <a:ea typeface="+mn-ea"/>
                <a:cs typeface="+mn-cs"/>
              </a:rPr>
              <a:t>. There are multiple lucent bone lesions. There is an expansile lytic lesion </a:t>
            </a:r>
            <a:r>
              <a:rPr lang="en-US" sz="1200" b="0" i="0" kern="1200" dirty="0" err="1">
                <a:solidFill>
                  <a:schemeClr val="tx1"/>
                </a:solidFill>
                <a:effectLst/>
                <a:latin typeface="+mn-lt"/>
                <a:ea typeface="+mn-ea"/>
                <a:cs typeface="+mn-cs"/>
              </a:rPr>
              <a:t>centred</a:t>
            </a:r>
            <a:r>
              <a:rPr lang="en-US" sz="1200" b="0" i="0" kern="1200" dirty="0">
                <a:solidFill>
                  <a:schemeClr val="tx1"/>
                </a:solidFill>
                <a:effectLst/>
                <a:latin typeface="+mn-lt"/>
                <a:ea typeface="+mn-ea"/>
                <a:cs typeface="+mn-cs"/>
              </a:rPr>
              <a:t> on the left 7th rib. In addition, there are </a:t>
            </a:r>
            <a:r>
              <a:rPr lang="en-US" sz="1200" b="0" i="0" kern="1200" dirty="0" err="1">
                <a:solidFill>
                  <a:schemeClr val="tx1"/>
                </a:solidFill>
                <a:effectLst/>
                <a:latin typeface="+mn-lt"/>
                <a:ea typeface="+mn-ea"/>
                <a:cs typeface="+mn-cs"/>
              </a:rPr>
              <a:t>lucencies</a:t>
            </a:r>
            <a:r>
              <a:rPr lang="en-US" sz="1200" b="0" i="0" kern="1200" dirty="0">
                <a:solidFill>
                  <a:schemeClr val="tx1"/>
                </a:solidFill>
                <a:effectLst/>
                <a:latin typeface="+mn-lt"/>
                <a:ea typeface="+mn-ea"/>
                <a:cs typeface="+mn-cs"/>
              </a:rPr>
              <a:t> in the lateral aspect of the right 9th rib and the anterior aspect of the right 7th rib. Given the clinical history, the findings are most in keeping with Brown </a:t>
            </a:r>
            <a:r>
              <a:rPr lang="en-US" sz="1200" b="0" i="0" kern="1200" dirty="0" err="1">
                <a:solidFill>
                  <a:schemeClr val="tx1"/>
                </a:solidFill>
                <a:effectLst/>
                <a:latin typeface="+mn-lt"/>
                <a:ea typeface="+mn-ea"/>
                <a:cs typeface="+mn-cs"/>
              </a:rPr>
              <a:t>tumours</a:t>
            </a:r>
            <a:r>
              <a:rPr lang="en-US" sz="1200" b="0" i="0" kern="1200" dirty="0">
                <a:solidFill>
                  <a:schemeClr val="tx1"/>
                </a:solidFill>
                <a:effectLst/>
                <a:latin typeface="+mn-lt"/>
                <a:ea typeface="+mn-ea"/>
                <a:cs typeface="+mn-cs"/>
              </a:rPr>
              <a:t>. However, similar appearances can also be seen with metastases (thyroid and renal metastases can produce expansile lytic metastases) as well as multiple myeloma.</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a:t>
            </a:fld>
            <a:endParaRPr lang="en-US"/>
          </a:p>
        </p:txBody>
      </p:sp>
    </p:spTree>
    <p:extLst>
      <p:ext uri="{BB962C8B-B14F-4D97-AF65-F5344CB8AC3E}">
        <p14:creationId xmlns:p14="http://schemas.microsoft.com/office/powerpoint/2010/main" val="47817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7758565-C3D5-432D-BCFE-98594185B7A7}" type="slidenum">
              <a:rPr lang="en-US" smtClean="0"/>
              <a:t>20</a:t>
            </a:fld>
            <a:endParaRPr lang="en-US"/>
          </a:p>
        </p:txBody>
      </p:sp>
    </p:spTree>
    <p:extLst>
      <p:ext uri="{BB962C8B-B14F-4D97-AF65-F5344CB8AC3E}">
        <p14:creationId xmlns:p14="http://schemas.microsoft.com/office/powerpoint/2010/main" val="335065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Consolidation. There is consolidation within the right upper zone.</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21</a:t>
            </a:fld>
            <a:endParaRPr lang="en-US"/>
          </a:p>
        </p:txBody>
      </p:sp>
    </p:spTree>
    <p:extLst>
      <p:ext uri="{BB962C8B-B14F-4D97-AF65-F5344CB8AC3E}">
        <p14:creationId xmlns:p14="http://schemas.microsoft.com/office/powerpoint/2010/main" val="302396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Cardiomegaly and pleural effusions. </a:t>
            </a:r>
          </a:p>
          <a:p>
            <a:r>
              <a:rPr lang="en-US" sz="1200" b="0" i="0" kern="1200" dirty="0">
                <a:solidFill>
                  <a:schemeClr val="tx1"/>
                </a:solidFill>
                <a:effectLst/>
                <a:latin typeface="+mn-lt"/>
                <a:ea typeface="+mn-ea"/>
                <a:cs typeface="+mn-cs"/>
              </a:rPr>
              <a:t>The cardiac contour is significantly enlarged and there is blunting of both costophrenic angles. This correlates with the pericardial effusion and the bilateral pleural fluid collections identified on the subsequent CT.</a:t>
            </a:r>
          </a:p>
          <a:p>
            <a:r>
              <a:rPr lang="en-US" sz="1200" b="0" i="0" kern="1200" dirty="0">
                <a:solidFill>
                  <a:schemeClr val="tx1"/>
                </a:solidFill>
                <a:effectLst/>
                <a:latin typeface="+mn-lt"/>
                <a:ea typeface="+mn-ea"/>
                <a:cs typeface="+mn-cs"/>
              </a:rPr>
              <a:t>The patient had a low albumin level due to a protein losing enteropathy. This was confirmed from a pleural tap which noted the presence of a transudative pleural effusion. </a:t>
            </a:r>
          </a:p>
        </p:txBody>
      </p:sp>
      <p:sp>
        <p:nvSpPr>
          <p:cNvPr id="4" name="Slide Number Placeholder 3"/>
          <p:cNvSpPr>
            <a:spLocks noGrp="1"/>
          </p:cNvSpPr>
          <p:nvPr>
            <p:ph type="sldNum" sz="quarter" idx="5"/>
          </p:nvPr>
        </p:nvSpPr>
        <p:spPr/>
        <p:txBody>
          <a:bodyPr/>
          <a:lstStyle/>
          <a:p>
            <a:fld id="{B7758565-C3D5-432D-BCFE-98594185B7A7}" type="slidenum">
              <a:rPr lang="en-US" smtClean="0"/>
              <a:t>22</a:t>
            </a:fld>
            <a:endParaRPr lang="en-US"/>
          </a:p>
        </p:txBody>
      </p:sp>
    </p:spTree>
    <p:extLst>
      <p:ext uri="{BB962C8B-B14F-4D97-AF65-F5344CB8AC3E}">
        <p14:creationId xmlns:p14="http://schemas.microsoft.com/office/powerpoint/2010/main" val="3807622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B. </a:t>
            </a:r>
            <a:r>
              <a:rPr lang="en-US" sz="1200" b="0" i="0" kern="1200" dirty="0" err="1">
                <a:solidFill>
                  <a:schemeClr val="tx1"/>
                </a:solidFill>
                <a:effectLst/>
                <a:latin typeface="+mn-lt"/>
                <a:ea typeface="+mn-ea"/>
                <a:cs typeface="+mn-cs"/>
              </a:rPr>
              <a:t>Malpositioned</a:t>
            </a:r>
            <a:r>
              <a:rPr lang="en-US" sz="1200" b="0" i="0" kern="1200" dirty="0">
                <a:solidFill>
                  <a:schemeClr val="tx1"/>
                </a:solidFill>
                <a:effectLst/>
                <a:latin typeface="+mn-lt"/>
                <a:ea typeface="+mn-ea"/>
                <a:cs typeface="+mn-cs"/>
              </a:rPr>
              <a:t> tracheostomy.</a:t>
            </a:r>
          </a:p>
          <a:p>
            <a:r>
              <a:rPr lang="en-US" sz="1200" b="0" i="0" kern="1200" dirty="0">
                <a:solidFill>
                  <a:schemeClr val="tx1"/>
                </a:solidFill>
                <a:effectLst/>
                <a:latin typeface="+mn-lt"/>
                <a:ea typeface="+mn-ea"/>
                <a:cs typeface="+mn-cs"/>
              </a:rPr>
              <a:t>There are multiple soft tissue opacities throughout both lungs, and there are bilateral pleural fluid collections (larger on the left).</a:t>
            </a:r>
          </a:p>
          <a:p>
            <a:r>
              <a:rPr lang="en-US" sz="1200" b="0" i="0" kern="1200" dirty="0">
                <a:solidFill>
                  <a:schemeClr val="tx1"/>
                </a:solidFill>
                <a:effectLst/>
                <a:latin typeface="+mn-lt"/>
                <a:ea typeface="+mn-ea"/>
                <a:cs typeface="+mn-cs"/>
              </a:rPr>
              <a:t>There are also multiple surgical clips within the soft tissues of the neck and there is a tracheostomy in situ which is appropriately positioned. This patient had been treated for laryngeal carcinoma in the past which had recurred with widespread metastases.</a:t>
            </a:r>
          </a:p>
          <a:p>
            <a:r>
              <a:rPr lang="en-US" sz="1200" b="0" i="0" kern="1200" dirty="0">
                <a:solidFill>
                  <a:schemeClr val="tx1"/>
                </a:solidFill>
                <a:effectLst/>
                <a:latin typeface="+mn-lt"/>
                <a:ea typeface="+mn-ea"/>
                <a:cs typeface="+mn-cs"/>
              </a:rPr>
              <a:t>2. C. Metastatic laryngeal carcinoma. The most likely cause for these multiple soft tissue opacities is metastases. The clue to the potential primary is the presence of previous neck surgery.</a:t>
            </a:r>
          </a:p>
        </p:txBody>
      </p:sp>
      <p:sp>
        <p:nvSpPr>
          <p:cNvPr id="4" name="Slide Number Placeholder 3"/>
          <p:cNvSpPr>
            <a:spLocks noGrp="1"/>
          </p:cNvSpPr>
          <p:nvPr>
            <p:ph type="sldNum" sz="quarter" idx="5"/>
          </p:nvPr>
        </p:nvSpPr>
        <p:spPr/>
        <p:txBody>
          <a:bodyPr/>
          <a:lstStyle/>
          <a:p>
            <a:fld id="{B7758565-C3D5-432D-BCFE-98594185B7A7}" type="slidenum">
              <a:rPr lang="en-US" smtClean="0"/>
              <a:t>23</a:t>
            </a:fld>
            <a:endParaRPr lang="en-US"/>
          </a:p>
        </p:txBody>
      </p:sp>
    </p:spTree>
    <p:extLst>
      <p:ext uri="{BB962C8B-B14F-4D97-AF65-F5344CB8AC3E}">
        <p14:creationId xmlns:p14="http://schemas.microsoft.com/office/powerpoint/2010/main" val="1431932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Lobar collapse. Complete opacification of the left hemithorax with associated volume loss and both tracheal and mediastinal shift towards the affected side. This was due to total collapse of the left lung due to an obstructing bronchial carcinoma. Note the tapering of the right main bronchus. The appearances could be secondary to a pneumonectomy but there are no surgical sutures evident and rib abnormalities.</a:t>
            </a:r>
          </a:p>
          <a:p>
            <a:r>
              <a:rPr lang="en-US" sz="1200" b="0" i="0" kern="1200" dirty="0">
                <a:solidFill>
                  <a:schemeClr val="tx1"/>
                </a:solidFill>
                <a:effectLst/>
                <a:latin typeface="+mn-lt"/>
                <a:ea typeface="+mn-ea"/>
                <a:cs typeface="+mn-cs"/>
              </a:rPr>
              <a:t>There are healing right sided rib fractures involving ribs 3-8 with callus formation. There is also calcification noted in the region of the right supraspinatus tendon.</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24</a:t>
            </a:fld>
            <a:endParaRPr lang="en-US"/>
          </a:p>
        </p:txBody>
      </p:sp>
    </p:spTree>
    <p:extLst>
      <p:ext uri="{BB962C8B-B14F-4D97-AF65-F5344CB8AC3E}">
        <p14:creationId xmlns:p14="http://schemas.microsoft.com/office/powerpoint/2010/main" val="2265436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Mediastinal abnormality. There is a dilated gas filled viscus within the mediastinum which was confirmed to be due to an achalasia. Note the absence of the gastric stomach bubble as well.</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25</a:t>
            </a:fld>
            <a:endParaRPr lang="en-US"/>
          </a:p>
        </p:txBody>
      </p:sp>
    </p:spTree>
    <p:extLst>
      <p:ext uri="{BB962C8B-B14F-4D97-AF65-F5344CB8AC3E}">
        <p14:creationId xmlns:p14="http://schemas.microsoft.com/office/powerpoint/2010/main" val="2958666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Normal appearances. There is no significant abnormality identified on the chest radiograph. In this case the pain resolved without a definitive diagnosis being made.</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26</a:t>
            </a:fld>
            <a:endParaRPr lang="en-US"/>
          </a:p>
        </p:txBody>
      </p:sp>
    </p:spTree>
    <p:extLst>
      <p:ext uri="{BB962C8B-B14F-4D97-AF65-F5344CB8AC3E}">
        <p14:creationId xmlns:p14="http://schemas.microsoft.com/office/powerpoint/2010/main" val="281878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Bony abnormality. The bones are generally sclerotic with multiple expansile rib lesions. The patient was diagnosed with metastatic prostate cancer.</a:t>
            </a:r>
          </a:p>
          <a:p>
            <a:r>
              <a:rPr lang="en-US" sz="1200" b="0" i="0" kern="1200" dirty="0">
                <a:solidFill>
                  <a:schemeClr val="tx1"/>
                </a:solidFill>
                <a:effectLst/>
                <a:latin typeface="+mn-lt"/>
                <a:ea typeface="+mn-ea"/>
                <a:cs typeface="+mn-cs"/>
              </a:rPr>
              <a:t>The differential diagnosis for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increase in bone density includes;</a:t>
            </a:r>
          </a:p>
          <a:p>
            <a:r>
              <a:rPr lang="en-US" sz="1200" b="0" i="0" kern="1200" dirty="0">
                <a:solidFill>
                  <a:schemeClr val="tx1"/>
                </a:solidFill>
                <a:effectLst/>
                <a:latin typeface="+mn-lt"/>
                <a:ea typeface="+mn-ea"/>
                <a:cs typeface="+mn-cs"/>
              </a:rPr>
              <a:t>METABOLIC</a:t>
            </a:r>
          </a:p>
          <a:p>
            <a:r>
              <a:rPr lang="en-US" sz="1200" b="0" i="0" kern="1200" dirty="0">
                <a:solidFill>
                  <a:schemeClr val="tx1"/>
                </a:solidFill>
                <a:effectLst/>
                <a:latin typeface="+mn-lt"/>
                <a:ea typeface="+mn-ea"/>
                <a:cs typeface="+mn-cs"/>
              </a:rPr>
              <a:t>- Renal osteodystrophy</a:t>
            </a:r>
          </a:p>
          <a:p>
            <a:r>
              <a:rPr lang="en-US" sz="1200" b="0" i="0" kern="1200" dirty="0">
                <a:solidFill>
                  <a:schemeClr val="tx1"/>
                </a:solidFill>
                <a:effectLst/>
                <a:latin typeface="+mn-lt"/>
                <a:ea typeface="+mn-ea"/>
                <a:cs typeface="+mn-cs"/>
              </a:rPr>
              <a:t>- Paget’s disease</a:t>
            </a:r>
          </a:p>
          <a:p>
            <a:r>
              <a:rPr lang="en-US" sz="1200" b="0" i="0" kern="1200" dirty="0">
                <a:solidFill>
                  <a:schemeClr val="tx1"/>
                </a:solidFill>
                <a:effectLst/>
                <a:latin typeface="+mn-lt"/>
                <a:ea typeface="+mn-ea"/>
                <a:cs typeface="+mn-cs"/>
              </a:rPr>
              <a:t>NEOPLASIA</a:t>
            </a:r>
          </a:p>
          <a:p>
            <a:r>
              <a:rPr lang="en-US" sz="1200" b="0" i="0" kern="1200" dirty="0">
                <a:solidFill>
                  <a:schemeClr val="tx1"/>
                </a:solidFill>
                <a:effectLst/>
                <a:latin typeface="+mn-lt"/>
                <a:ea typeface="+mn-ea"/>
                <a:cs typeface="+mn-cs"/>
              </a:rPr>
              <a:t>- Metastases (Prostate, Breast carcinoma)</a:t>
            </a:r>
          </a:p>
          <a:p>
            <a:r>
              <a:rPr lang="en-US" sz="1200" b="0" i="0" kern="1200" dirty="0">
                <a:solidFill>
                  <a:schemeClr val="tx1"/>
                </a:solidFill>
                <a:effectLst/>
                <a:latin typeface="+mn-lt"/>
                <a:ea typeface="+mn-ea"/>
                <a:cs typeface="+mn-cs"/>
              </a:rPr>
              <a:t>- Lymphoma</a:t>
            </a:r>
          </a:p>
          <a:p>
            <a:r>
              <a:rPr lang="en-US" sz="1200" b="0" i="0" kern="1200" dirty="0">
                <a:solidFill>
                  <a:schemeClr val="tx1"/>
                </a:solidFill>
                <a:effectLst/>
                <a:latin typeface="+mn-lt"/>
                <a:ea typeface="+mn-ea"/>
                <a:cs typeface="+mn-cs"/>
              </a:rPr>
              <a:t>MYELOPROLIFERATVE </a:t>
            </a:r>
          </a:p>
          <a:p>
            <a:r>
              <a:rPr lang="en-US" sz="1200" b="0" i="0" kern="1200" dirty="0">
                <a:solidFill>
                  <a:schemeClr val="tx1"/>
                </a:solidFill>
                <a:effectLst/>
                <a:latin typeface="+mn-lt"/>
                <a:ea typeface="+mn-ea"/>
                <a:cs typeface="+mn-cs"/>
              </a:rPr>
              <a:t>- Myelofibrosis</a:t>
            </a:r>
          </a:p>
          <a:p>
            <a:r>
              <a:rPr lang="en-US" sz="1200" b="0" i="0" kern="1200" dirty="0">
                <a:solidFill>
                  <a:schemeClr val="tx1"/>
                </a:solidFill>
                <a:effectLst/>
                <a:latin typeface="+mn-lt"/>
                <a:ea typeface="+mn-ea"/>
                <a:cs typeface="+mn-cs"/>
              </a:rPr>
              <a:t>OTHER</a:t>
            </a:r>
          </a:p>
          <a:p>
            <a:r>
              <a:rPr lang="en-US" sz="1200" b="0" i="0" kern="1200" dirty="0">
                <a:solidFill>
                  <a:schemeClr val="tx1"/>
                </a:solidFill>
                <a:effectLst/>
                <a:latin typeface="+mn-lt"/>
                <a:ea typeface="+mn-ea"/>
                <a:cs typeface="+mn-cs"/>
              </a:rPr>
              <a:t>- Fluorosis</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Mastocytosis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27</a:t>
            </a:fld>
            <a:endParaRPr lang="en-US"/>
          </a:p>
        </p:txBody>
      </p:sp>
    </p:spTree>
    <p:extLst>
      <p:ext uri="{BB962C8B-B14F-4D97-AF65-F5344CB8AC3E}">
        <p14:creationId xmlns:p14="http://schemas.microsoft.com/office/powerpoint/2010/main" val="2958514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 The main abnormalities include the multifocal airspace opacification within both upper and both midzones (yellow arrows). </a:t>
            </a:r>
          </a:p>
          <a:p>
            <a:r>
              <a:rPr lang="en-US" sz="1200" b="0" i="0" kern="1200" dirty="0">
                <a:solidFill>
                  <a:schemeClr val="tx1"/>
                </a:solidFill>
                <a:effectLst/>
                <a:latin typeface="+mn-lt"/>
                <a:ea typeface="+mn-ea"/>
                <a:cs typeface="+mn-cs"/>
              </a:rPr>
              <a:t>Area of consolidation within the right upper zone with evidence of air bronchograms (red arrow).</a:t>
            </a:r>
          </a:p>
          <a:p>
            <a:r>
              <a:rPr lang="en-US" sz="1200" b="0" i="0" kern="1200" dirty="0">
                <a:solidFill>
                  <a:schemeClr val="tx1"/>
                </a:solidFill>
                <a:effectLst/>
                <a:latin typeface="+mn-lt"/>
                <a:ea typeface="+mn-ea"/>
                <a:cs typeface="+mn-cs"/>
              </a:rPr>
              <a:t>The focal area of opacification at the right apex contains a small lucent area raising the possibility of cavity formation (blue arrow).</a:t>
            </a:r>
          </a:p>
          <a:p>
            <a:r>
              <a:rPr lang="en-US" sz="1200" b="0" i="0" kern="1200" dirty="0">
                <a:solidFill>
                  <a:schemeClr val="tx1"/>
                </a:solidFill>
                <a:effectLst/>
                <a:latin typeface="+mn-lt"/>
                <a:ea typeface="+mn-ea"/>
                <a:cs typeface="+mn-cs"/>
              </a:rPr>
              <a:t>2) B. The most likely cause for these appearances would be an infective process – this patient developed septic emboli due to Staphylococcus aureus. The patient also had a previous history of tuberculosis infection.</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28</a:t>
            </a:fld>
            <a:endParaRPr lang="en-US"/>
          </a:p>
        </p:txBody>
      </p:sp>
    </p:spTree>
    <p:extLst>
      <p:ext uri="{BB962C8B-B14F-4D97-AF65-F5344CB8AC3E}">
        <p14:creationId xmlns:p14="http://schemas.microsoft.com/office/powerpoint/2010/main" val="180752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 Previous varicella pneumonia. There are multiple small calcific nodules scattered throughout both lungs. The findings were secondary to previous chickenpox/varicella pneumonia. Comparison with any previous CXRs would be advised in the first instance. Due to the patients age, radiographic appearances and being asymptomatic, the other causes are unlikely. </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29</a:t>
            </a:fld>
            <a:endParaRPr lang="en-US"/>
          </a:p>
        </p:txBody>
      </p:sp>
    </p:spTree>
    <p:extLst>
      <p:ext uri="{BB962C8B-B14F-4D97-AF65-F5344CB8AC3E}">
        <p14:creationId xmlns:p14="http://schemas.microsoft.com/office/powerpoint/2010/main" val="282885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Bony abnormality. The bones are sclerotic due a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increase in bone density. There is also altered bone density within the left humeral head due to avascular necrosis. This patient has sickle cell disease.</a:t>
            </a:r>
          </a:p>
          <a:p>
            <a:r>
              <a:rPr lang="en-US" sz="1200" b="0" i="0" kern="1200" dirty="0">
                <a:solidFill>
                  <a:schemeClr val="tx1"/>
                </a:solidFill>
                <a:effectLst/>
                <a:latin typeface="+mn-lt"/>
                <a:ea typeface="+mn-ea"/>
                <a:cs typeface="+mn-cs"/>
              </a:rPr>
              <a:t>Avascular necrosis (subchondral osteonecrosis) refers to </a:t>
            </a:r>
            <a:r>
              <a:rPr lang="en-US" sz="1200" b="0" i="0" kern="1200" dirty="0" err="1">
                <a:solidFill>
                  <a:schemeClr val="tx1"/>
                </a:solidFill>
                <a:effectLst/>
                <a:latin typeface="+mn-lt"/>
                <a:ea typeface="+mn-ea"/>
                <a:cs typeface="+mn-cs"/>
              </a:rPr>
              <a:t>ischaemic</a:t>
            </a:r>
            <a:r>
              <a:rPr lang="en-US" sz="1200" b="0" i="0" kern="1200" dirty="0">
                <a:solidFill>
                  <a:schemeClr val="tx1"/>
                </a:solidFill>
                <a:effectLst/>
                <a:latin typeface="+mn-lt"/>
                <a:ea typeface="+mn-ea"/>
                <a:cs typeface="+mn-cs"/>
              </a:rPr>
              <a:t> death of the constituents of bone. On plain radiographs, there is initial minor </a:t>
            </a:r>
            <a:r>
              <a:rPr lang="en-US" sz="1200" b="0" i="0" kern="1200" dirty="0" err="1">
                <a:solidFill>
                  <a:schemeClr val="tx1"/>
                </a:solidFill>
                <a:effectLst/>
                <a:latin typeface="+mn-lt"/>
                <a:ea typeface="+mn-ea"/>
                <a:cs typeface="+mn-cs"/>
              </a:rPr>
              <a:t>osteopaenia</a:t>
            </a:r>
            <a:r>
              <a:rPr lang="en-US" sz="1200" b="0" i="0" kern="1200" dirty="0">
                <a:solidFill>
                  <a:schemeClr val="tx1"/>
                </a:solidFill>
                <a:effectLst/>
                <a:latin typeface="+mn-lt"/>
                <a:ea typeface="+mn-ea"/>
                <a:cs typeface="+mn-cs"/>
              </a:rPr>
              <a:t>, followed by variable density. Gradually microfractures accumulate in the dead bone, which  unable to repair leading to collapse of the articular surface and the so called ‘crescent sign’. Subsequently, the cortex collapses and there is fragmentation.</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a:t>
            </a:fld>
            <a:endParaRPr lang="en-US"/>
          </a:p>
        </p:txBody>
      </p:sp>
    </p:spTree>
    <p:extLst>
      <p:ext uri="{BB962C8B-B14F-4D97-AF65-F5344CB8AC3E}">
        <p14:creationId xmlns:p14="http://schemas.microsoft.com/office/powerpoint/2010/main" val="2030685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A. Hilum abnormality. The left hilum is abnormal in that it is dense and has an abnormal ‘lumpy bumpy’ contour. The differential for asymmetrical lymphadenopathy would include tuberculosis, primary bronchogenic carcinoma, lymphoma and less likely sarcoidosis. Following tissue biopsy this patient was diagnosed with Hodgkin’s lymphoma.</a:t>
            </a:r>
          </a:p>
          <a:p>
            <a:r>
              <a:rPr lang="en-US" sz="1200" b="0" i="0" kern="1200" dirty="0">
                <a:solidFill>
                  <a:schemeClr val="tx1"/>
                </a:solidFill>
                <a:effectLst/>
                <a:latin typeface="+mn-lt"/>
                <a:ea typeface="+mn-ea"/>
                <a:cs typeface="+mn-cs"/>
              </a:rPr>
              <a:t>2. E. No abnormality. No bony abnormality is evident on the film but given the suspicious left hilum, special attention should be given to identifying any bony involvement.</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30</a:t>
            </a:fld>
            <a:endParaRPr lang="en-US"/>
          </a:p>
        </p:txBody>
      </p:sp>
    </p:spTree>
    <p:extLst>
      <p:ext uri="{BB962C8B-B14F-4D97-AF65-F5344CB8AC3E}">
        <p14:creationId xmlns:p14="http://schemas.microsoft.com/office/powerpoint/2010/main" val="147528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B. Tram-tracking and ring shadows with bilateral hilar enlargement. This patient has features of bronchiectasis; there is evidence of bronchial dilatation and bronchial wall thickening as noted by the ‘tram tracking’ and ring shadows. </a:t>
            </a:r>
          </a:p>
          <a:p>
            <a:r>
              <a:rPr lang="en-US" sz="1200" b="0" i="0" kern="1200" dirty="0">
                <a:solidFill>
                  <a:schemeClr val="tx1"/>
                </a:solidFill>
                <a:effectLst/>
                <a:latin typeface="+mn-lt"/>
                <a:ea typeface="+mn-ea"/>
                <a:cs typeface="+mn-cs"/>
              </a:rPr>
              <a:t>In addition, note the enlarged hila which may be due to enlarged lymph nodes, enlarged pulmonary vessels (pulmonary hypertension) and/or inflammatory changes. </a:t>
            </a:r>
          </a:p>
          <a:p>
            <a:r>
              <a:rPr lang="en-US" sz="1200" b="0" i="0" kern="1200" dirty="0">
                <a:solidFill>
                  <a:schemeClr val="tx1"/>
                </a:solidFill>
                <a:effectLst/>
                <a:latin typeface="+mn-lt"/>
                <a:ea typeface="+mn-ea"/>
                <a:cs typeface="+mn-cs"/>
              </a:rPr>
              <a:t>2. B. Cystic fibrosis and bronchiectasis. The most likely underlying diagnosis is cystic fibrosis.</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31</a:t>
            </a:fld>
            <a:endParaRPr lang="en-US"/>
          </a:p>
        </p:txBody>
      </p:sp>
    </p:spTree>
    <p:extLst>
      <p:ext uri="{BB962C8B-B14F-4D97-AF65-F5344CB8AC3E}">
        <p14:creationId xmlns:p14="http://schemas.microsoft.com/office/powerpoint/2010/main" val="874529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Normal appearances. No significant abnormality on the chest radiograph.</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32</a:t>
            </a:fld>
            <a:endParaRPr lang="en-US"/>
          </a:p>
        </p:txBody>
      </p:sp>
    </p:spTree>
    <p:extLst>
      <p:ext uri="{BB962C8B-B14F-4D97-AF65-F5344CB8AC3E}">
        <p14:creationId xmlns:p14="http://schemas.microsoft.com/office/powerpoint/2010/main" val="219755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 Thoracoplasty</a:t>
            </a:r>
          </a:p>
          <a:p>
            <a:r>
              <a:rPr lang="en-US" sz="1200" b="0" i="0" kern="1200" dirty="0">
                <a:solidFill>
                  <a:schemeClr val="tx1"/>
                </a:solidFill>
                <a:effectLst/>
                <a:latin typeface="+mn-lt"/>
                <a:ea typeface="+mn-ea"/>
                <a:cs typeface="+mn-cs"/>
              </a:rPr>
              <a:t>The patient has evidence of a right sided thoracoplasty. This used to be a method of surgical management for tuberculosis when the cavity was located in the apex of the lung. Six to eight ribs would be broken and pushed into the thoracic cavity to collapse the lung beneath.</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33</a:t>
            </a:fld>
            <a:endParaRPr lang="en-US"/>
          </a:p>
        </p:txBody>
      </p:sp>
    </p:spTree>
    <p:extLst>
      <p:ext uri="{BB962C8B-B14F-4D97-AF65-F5344CB8AC3E}">
        <p14:creationId xmlns:p14="http://schemas.microsoft.com/office/powerpoint/2010/main" val="3058742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B. Lung parenchymal and bony abnormality. There is a left upper zone soft tissue mass with associated left first rib destruction which was due to a thyroid carcinoma which had </a:t>
            </a:r>
            <a:r>
              <a:rPr lang="en-US" sz="1200" b="0" i="0" kern="1200" dirty="0" err="1">
                <a:solidFill>
                  <a:schemeClr val="tx1"/>
                </a:solidFill>
                <a:effectLst/>
                <a:latin typeface="+mn-lt"/>
                <a:ea typeface="+mn-ea"/>
                <a:cs typeface="+mn-cs"/>
              </a:rPr>
              <a:t>metastasised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34</a:t>
            </a:fld>
            <a:endParaRPr lang="en-US"/>
          </a:p>
        </p:txBody>
      </p:sp>
    </p:spTree>
    <p:extLst>
      <p:ext uri="{BB962C8B-B14F-4D97-AF65-F5344CB8AC3E}">
        <p14:creationId xmlns:p14="http://schemas.microsoft.com/office/powerpoint/2010/main" val="642751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Normal appearances. There is no significant abnormality. This patient was diagnosed with sinusitis and post nasal drip accounting for the cough.</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35</a:t>
            </a:fld>
            <a:endParaRPr lang="en-US"/>
          </a:p>
        </p:txBody>
      </p:sp>
    </p:spTree>
    <p:extLst>
      <p:ext uri="{BB962C8B-B14F-4D97-AF65-F5344CB8AC3E}">
        <p14:creationId xmlns:p14="http://schemas.microsoft.com/office/powerpoint/2010/main" val="2119438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 Lung parenchymal and hilar abnormality There is a thick-walled cavity in the left upper zone with an air-fluid level. There is also bilateral hilar lymphadenopathy and a small left pleural effusion.</a:t>
            </a:r>
          </a:p>
          <a:p>
            <a:r>
              <a:rPr lang="en-US" sz="1200" b="0" i="0" kern="1200" dirty="0">
                <a:solidFill>
                  <a:schemeClr val="tx1"/>
                </a:solidFill>
                <a:effectLst/>
                <a:latin typeface="+mn-lt"/>
                <a:ea typeface="+mn-ea"/>
                <a:cs typeface="+mn-cs"/>
              </a:rPr>
              <a:t>The differential diagnosis for these appearances would include a primary bronchogenic neoplasm, tuberculosis and other granulomatous conditions (e.g. Wegener’s granulomatosis). In this case the patient had a squamous cell carcinoma with associated mediastinal lymphadenopathy as well as adrenal and liver metastases.</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36</a:t>
            </a:fld>
            <a:endParaRPr lang="en-US"/>
          </a:p>
        </p:txBody>
      </p:sp>
    </p:spTree>
    <p:extLst>
      <p:ext uri="{BB962C8B-B14F-4D97-AF65-F5344CB8AC3E}">
        <p14:creationId xmlns:p14="http://schemas.microsoft.com/office/powerpoint/2010/main" val="1289886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 - Lung interstitial abnormality. There are multiple septal lines bilaterally in keeping with interstitial pulmonary </a:t>
            </a:r>
            <a:r>
              <a:rPr lang="en-US" sz="1200" b="0" i="0" kern="1200" dirty="0" err="1">
                <a:solidFill>
                  <a:schemeClr val="tx1"/>
                </a:solidFill>
                <a:effectLst/>
                <a:latin typeface="+mn-lt"/>
                <a:ea typeface="+mn-ea"/>
                <a:cs typeface="+mn-cs"/>
              </a:rPr>
              <a:t>oedema</a:t>
            </a:r>
            <a:r>
              <a:rPr lang="en-US" sz="1200" b="0" i="0" kern="1200" dirty="0">
                <a:solidFill>
                  <a:schemeClr val="tx1"/>
                </a:solidFill>
                <a:effectLst/>
                <a:latin typeface="+mn-lt"/>
                <a:ea typeface="+mn-ea"/>
                <a:cs typeface="+mn-cs"/>
              </a:rPr>
              <a:t>. Note also the fluid in the horizontal fissure.</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37</a:t>
            </a:fld>
            <a:endParaRPr lang="en-US"/>
          </a:p>
        </p:txBody>
      </p:sp>
    </p:spTree>
    <p:extLst>
      <p:ext uri="{BB962C8B-B14F-4D97-AF65-F5344CB8AC3E}">
        <p14:creationId xmlns:p14="http://schemas.microsoft.com/office/powerpoint/2010/main" val="3053119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 Iatrogenic. There is a ‘white-out’ of the right hemithorax with evidence of volume loss with tracheal and mediastinal deviation to the ipsilateral side. The differential would include total lung collapse or previous pneumonectomy. </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38</a:t>
            </a:fld>
            <a:endParaRPr lang="en-US"/>
          </a:p>
        </p:txBody>
      </p:sp>
    </p:spTree>
    <p:extLst>
      <p:ext uri="{BB962C8B-B14F-4D97-AF65-F5344CB8AC3E}">
        <p14:creationId xmlns:p14="http://schemas.microsoft.com/office/powerpoint/2010/main" val="4057154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1.B. tuberculosis. There is evidence of fibrosis and cavitation within the right upper lobe. Note the volume loss in the right upper lobe with elevation of the right hilum and tracheal deviation. The patient had a history of tuberculosis infection which would account for these findings. </a:t>
            </a:r>
          </a:p>
          <a:p>
            <a:r>
              <a:rPr lang="en-US" sz="1200" b="0" i="0" kern="1200" dirty="0">
                <a:solidFill>
                  <a:schemeClr val="tx1"/>
                </a:solidFill>
                <a:effectLst/>
                <a:latin typeface="+mn-lt"/>
                <a:ea typeface="+mn-ea"/>
                <a:cs typeface="+mn-cs"/>
              </a:rPr>
              <a:t>2. E. consolidation. The cause for the patients’ current symptoms is the development of new patchy airspace shadowing in the left lower lobe likely secondary to an infective process. Note how the left hemidiaphragm and costophrenic angle are indistinct when compared to the right side.</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39</a:t>
            </a:fld>
            <a:endParaRPr lang="en-US"/>
          </a:p>
        </p:txBody>
      </p:sp>
    </p:spTree>
    <p:extLst>
      <p:ext uri="{BB962C8B-B14F-4D97-AF65-F5344CB8AC3E}">
        <p14:creationId xmlns:p14="http://schemas.microsoft.com/office/powerpoint/2010/main" val="215765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 Tension Pneumothorax. There is a right sided pneumothorax with radiological evidence of tension. There is significant venous return to the heart. Collapse of the right lung is also present. Urgent decompression is required in the first instance.</a:t>
            </a:r>
          </a:p>
          <a:p>
            <a:r>
              <a:rPr lang="en-US" sz="1200" b="0" i="0" kern="1200" dirty="0">
                <a:solidFill>
                  <a:schemeClr val="tx1"/>
                </a:solidFill>
                <a:effectLst/>
                <a:latin typeface="+mn-lt"/>
                <a:ea typeface="+mn-ea"/>
                <a:cs typeface="+mn-cs"/>
              </a:rPr>
              <a:t>2. B. No. The endotracheal tube is not in a satisfactory position and is located at the carina. It needs to be repositioned.</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a:t>
            </a:fld>
            <a:endParaRPr lang="en-US"/>
          </a:p>
        </p:txBody>
      </p:sp>
    </p:spTree>
    <p:extLst>
      <p:ext uri="{BB962C8B-B14F-4D97-AF65-F5344CB8AC3E}">
        <p14:creationId xmlns:p14="http://schemas.microsoft.com/office/powerpoint/2010/main" val="13423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1.C - Phrenic nerve crush.</a:t>
            </a:r>
          </a:p>
          <a:p>
            <a:r>
              <a:rPr lang="en-US" sz="1200" b="0" i="0" kern="1200" dirty="0">
                <a:solidFill>
                  <a:schemeClr val="tx1"/>
                </a:solidFill>
                <a:effectLst/>
                <a:latin typeface="+mn-lt"/>
                <a:ea typeface="+mn-ea"/>
                <a:cs typeface="+mn-cs"/>
              </a:rPr>
              <a:t>There is a markedly elevated left hemi-diaphragm. The patient had previously undergone a </a:t>
            </a:r>
            <a:r>
              <a:rPr lang="en-US" sz="1200" b="0" i="0" kern="1200" dirty="0" err="1">
                <a:solidFill>
                  <a:schemeClr val="tx1"/>
                </a:solidFill>
                <a:effectLst/>
                <a:latin typeface="+mn-lt"/>
                <a:ea typeface="+mn-ea"/>
                <a:cs typeface="+mn-cs"/>
              </a:rPr>
              <a:t>phrenicotomy</a:t>
            </a:r>
            <a:r>
              <a:rPr lang="en-US" sz="1200" b="0" i="0" kern="1200" dirty="0">
                <a:solidFill>
                  <a:schemeClr val="tx1"/>
                </a:solidFill>
                <a:effectLst/>
                <a:latin typeface="+mn-lt"/>
                <a:ea typeface="+mn-ea"/>
                <a:cs typeface="+mn-cs"/>
              </a:rPr>
              <a:t>/phrenic nerve crush which was a method of treatment for tuberculosis in the past. The aim was to diminish respiratory movements as well as reduce the total lung volume on the affected side.</a:t>
            </a:r>
          </a:p>
          <a:p>
            <a:r>
              <a:rPr lang="en-US" sz="1200" b="0" i="0" kern="1200" dirty="0">
                <a:solidFill>
                  <a:schemeClr val="tx1"/>
                </a:solidFill>
                <a:effectLst/>
                <a:latin typeface="+mn-lt"/>
                <a:ea typeface="+mn-ea"/>
                <a:cs typeface="+mn-cs"/>
              </a:rPr>
              <a:t>Phrenic nerve palsy can be due to lesions anywhere along its course from the neck to the diaphragm. </a:t>
            </a:r>
            <a:r>
              <a:rPr lang="en-US" sz="1200" b="0" i="0" kern="1200" dirty="0" err="1">
                <a:solidFill>
                  <a:schemeClr val="tx1"/>
                </a:solidFill>
                <a:effectLst/>
                <a:latin typeface="+mn-lt"/>
                <a:ea typeface="+mn-ea"/>
                <a:cs typeface="+mn-cs"/>
              </a:rPr>
              <a:t>Aetiologies</a:t>
            </a:r>
            <a:r>
              <a:rPr lang="en-US" sz="1200" b="0" i="0" kern="1200" dirty="0">
                <a:solidFill>
                  <a:schemeClr val="tx1"/>
                </a:solidFill>
                <a:effectLst/>
                <a:latin typeface="+mn-lt"/>
                <a:ea typeface="+mn-ea"/>
                <a:cs typeface="+mn-cs"/>
              </a:rPr>
              <a:t> include underlying malignancy (primary or metastatic within the neck/thorax), post-traumatic and iatrogenic, inflammatory processes and various neuromuscular diseases. </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40</a:t>
            </a:fld>
            <a:endParaRPr lang="en-US"/>
          </a:p>
        </p:txBody>
      </p:sp>
    </p:spTree>
    <p:extLst>
      <p:ext uri="{BB962C8B-B14F-4D97-AF65-F5344CB8AC3E}">
        <p14:creationId xmlns:p14="http://schemas.microsoft.com/office/powerpoint/2010/main" val="357643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A. Consolidation. The patient has consolidation within the right upper zone with evidence of air bronchograms (yellow arrows). Air bronchograms become apparent when the tubular outline of a bronchus becomes visible within a thoracic opacity. This most commonly occurs with pneumonia where the alveoli become filled with pus.</a:t>
            </a:r>
          </a:p>
          <a:p>
            <a:r>
              <a:rPr lang="en-US" sz="1200" b="0" i="0" kern="1200" dirty="0">
                <a:solidFill>
                  <a:schemeClr val="tx1"/>
                </a:solidFill>
                <a:effectLst/>
                <a:latin typeface="+mn-lt"/>
                <a:ea typeface="+mn-ea"/>
                <a:cs typeface="+mn-cs"/>
              </a:rPr>
              <a:t>In this case, give the history of a stroke, aspiration pneumonia is the likely cause.</a:t>
            </a:r>
          </a:p>
          <a:p>
            <a:r>
              <a:rPr lang="en-US" sz="1200" b="0" i="0" kern="1200" dirty="0">
                <a:solidFill>
                  <a:schemeClr val="tx1"/>
                </a:solidFill>
                <a:effectLst/>
                <a:latin typeface="+mn-lt"/>
                <a:ea typeface="+mn-ea"/>
                <a:cs typeface="+mn-cs"/>
              </a:rPr>
              <a:t>2. A. Yes - The nasogastric tube is adequately positioned with its tip projected below the diaphragm.</a:t>
            </a:r>
          </a:p>
        </p:txBody>
      </p:sp>
      <p:sp>
        <p:nvSpPr>
          <p:cNvPr id="4" name="Slide Number Placeholder 3"/>
          <p:cNvSpPr>
            <a:spLocks noGrp="1"/>
          </p:cNvSpPr>
          <p:nvPr>
            <p:ph type="sldNum" sz="quarter" idx="5"/>
          </p:nvPr>
        </p:nvSpPr>
        <p:spPr/>
        <p:txBody>
          <a:bodyPr/>
          <a:lstStyle/>
          <a:p>
            <a:fld id="{B7758565-C3D5-432D-BCFE-98594185B7A7}" type="slidenum">
              <a:rPr lang="en-US" smtClean="0"/>
              <a:t>41</a:t>
            </a:fld>
            <a:endParaRPr lang="en-US"/>
          </a:p>
        </p:txBody>
      </p:sp>
    </p:spTree>
    <p:extLst>
      <p:ext uri="{BB962C8B-B14F-4D97-AF65-F5344CB8AC3E}">
        <p14:creationId xmlns:p14="http://schemas.microsoft.com/office/powerpoint/2010/main" val="767299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Mediastinal abnormality. There is an abnormal soft tissue density projected over the right side of the trachea/carina (yellow arrows) in keeping with an underlying mediastinal mass. On the selected axial image this was located posterolateral to the trachea and contained internal calcification. This was confirmed to be due to a mature teratoma. </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42</a:t>
            </a:fld>
            <a:endParaRPr lang="en-US"/>
          </a:p>
        </p:txBody>
      </p:sp>
    </p:spTree>
    <p:extLst>
      <p:ext uri="{BB962C8B-B14F-4D97-AF65-F5344CB8AC3E}">
        <p14:creationId xmlns:p14="http://schemas.microsoft.com/office/powerpoint/2010/main" val="868647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Cardiogenic pulmonary </a:t>
            </a:r>
            <a:r>
              <a:rPr lang="en-US" sz="1200" b="0" i="0" kern="1200" dirty="0" err="1">
                <a:solidFill>
                  <a:schemeClr val="tx1"/>
                </a:solidFill>
                <a:effectLst/>
                <a:latin typeface="+mn-lt"/>
                <a:ea typeface="+mn-ea"/>
                <a:cs typeface="+mn-cs"/>
              </a:rPr>
              <a:t>oedema</a:t>
            </a:r>
            <a:r>
              <a:rPr lang="en-US" sz="1200" b="0" i="0" kern="1200" dirty="0">
                <a:solidFill>
                  <a:schemeClr val="tx1"/>
                </a:solidFill>
                <a:effectLst/>
                <a:latin typeface="+mn-lt"/>
                <a:ea typeface="+mn-ea"/>
                <a:cs typeface="+mn-cs"/>
              </a:rPr>
              <a:t>. There are multiple septal lines (Kerley B lines) noted bilaterally predominantly in both lower zones. The findings are most likely due to pulmonary </a:t>
            </a:r>
            <a:r>
              <a:rPr lang="en-US" sz="1200" b="0" i="0" kern="1200" dirty="0" err="1">
                <a:solidFill>
                  <a:schemeClr val="tx1"/>
                </a:solidFill>
                <a:effectLst/>
                <a:latin typeface="+mn-lt"/>
                <a:ea typeface="+mn-ea"/>
                <a:cs typeface="+mn-cs"/>
              </a:rPr>
              <a:t>oedema</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There is also evidence of coronary artery calcification (red arrow) and cardiomegaly which suggests that the pulmonary </a:t>
            </a:r>
            <a:r>
              <a:rPr lang="en-US" sz="1200" b="0" i="0" kern="1200" dirty="0" err="1">
                <a:solidFill>
                  <a:schemeClr val="tx1"/>
                </a:solidFill>
                <a:effectLst/>
                <a:latin typeface="+mn-lt"/>
                <a:ea typeface="+mn-ea"/>
                <a:cs typeface="+mn-cs"/>
              </a:rPr>
              <a:t>odema</a:t>
            </a:r>
            <a:r>
              <a:rPr lang="en-US" sz="1200" b="0" i="0" kern="1200" dirty="0">
                <a:solidFill>
                  <a:schemeClr val="tx1"/>
                </a:solidFill>
                <a:effectLst/>
                <a:latin typeface="+mn-lt"/>
                <a:ea typeface="+mn-ea"/>
                <a:cs typeface="+mn-cs"/>
              </a:rPr>
              <a:t> is likely cardiogenic origin and this is most likely secondary to </a:t>
            </a:r>
            <a:r>
              <a:rPr lang="en-US" sz="1200" b="0" i="0" kern="1200" dirty="0" err="1">
                <a:solidFill>
                  <a:schemeClr val="tx1"/>
                </a:solidFill>
                <a:effectLst/>
                <a:latin typeface="+mn-lt"/>
                <a:ea typeface="+mn-ea"/>
                <a:cs typeface="+mn-cs"/>
              </a:rPr>
              <a:t>ischaemic</a:t>
            </a:r>
            <a:r>
              <a:rPr lang="en-US" sz="1200" b="0" i="0" kern="1200" dirty="0">
                <a:solidFill>
                  <a:schemeClr val="tx1"/>
                </a:solidFill>
                <a:effectLst/>
                <a:latin typeface="+mn-lt"/>
                <a:ea typeface="+mn-ea"/>
                <a:cs typeface="+mn-cs"/>
              </a:rPr>
              <a:t> heart disease.</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43</a:t>
            </a:fld>
            <a:endParaRPr lang="en-US"/>
          </a:p>
        </p:txBody>
      </p:sp>
    </p:spTree>
    <p:extLst>
      <p:ext uri="{BB962C8B-B14F-4D97-AF65-F5344CB8AC3E}">
        <p14:creationId xmlns:p14="http://schemas.microsoft.com/office/powerpoint/2010/main" val="1123229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Bony abnormality. There is an acute fracture of the right scapular blade.</a:t>
            </a:r>
          </a:p>
          <a:p>
            <a:r>
              <a:rPr lang="en-US" sz="1200" b="0" i="0" kern="1200" dirty="0">
                <a:solidFill>
                  <a:schemeClr val="tx1"/>
                </a:solidFill>
                <a:effectLst/>
                <a:latin typeface="+mn-lt"/>
                <a:ea typeface="+mn-ea"/>
                <a:cs typeface="+mn-cs"/>
              </a:rPr>
              <a:t>[The position of the right hemidiaphragm was unchanged when compared to a previous chest radiograph taken 4 years previously]</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44</a:t>
            </a:fld>
            <a:endParaRPr lang="en-US"/>
          </a:p>
        </p:txBody>
      </p:sp>
    </p:spTree>
    <p:extLst>
      <p:ext uri="{BB962C8B-B14F-4D97-AF65-F5344CB8AC3E}">
        <p14:creationId xmlns:p14="http://schemas.microsoft.com/office/powerpoint/2010/main" val="2244418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Normal appearances. No significant abnormality on the chest radiograph.</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45</a:t>
            </a:fld>
            <a:endParaRPr lang="en-US"/>
          </a:p>
        </p:txBody>
      </p:sp>
    </p:spTree>
    <p:extLst>
      <p:ext uri="{BB962C8B-B14F-4D97-AF65-F5344CB8AC3E}">
        <p14:creationId xmlns:p14="http://schemas.microsoft.com/office/powerpoint/2010/main" val="2899750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 Soft tissue mass. There is a soft tissue opacity projected behind the right 1st rib (yellow arrow). This was confirmed to be a squamous cell carcinoma on subsequent tissue biopsy. </a:t>
            </a:r>
          </a:p>
          <a:p>
            <a:r>
              <a:rPr lang="en-US" sz="1200" b="0" i="0" kern="1200" dirty="0">
                <a:solidFill>
                  <a:schemeClr val="tx1"/>
                </a:solidFill>
                <a:effectLst/>
                <a:latin typeface="+mn-lt"/>
                <a:ea typeface="+mn-ea"/>
                <a:cs typeface="+mn-cs"/>
              </a:rPr>
              <a:t>The differential for a solitary pulmonary lesion would include;</a:t>
            </a:r>
          </a:p>
          <a:p>
            <a:r>
              <a:rPr lang="en-US" sz="1200" b="0" i="0" kern="1200" dirty="0">
                <a:solidFill>
                  <a:schemeClr val="tx1"/>
                </a:solidFill>
                <a:effectLst/>
                <a:latin typeface="+mn-lt"/>
                <a:ea typeface="+mn-ea"/>
                <a:cs typeface="+mn-cs"/>
              </a:rPr>
              <a:t>NEOPLASMS </a:t>
            </a:r>
          </a:p>
          <a:p>
            <a:r>
              <a:rPr lang="en-US" sz="1200" b="0" i="0" kern="1200" dirty="0">
                <a:solidFill>
                  <a:schemeClr val="tx1"/>
                </a:solidFill>
                <a:effectLst/>
                <a:latin typeface="+mn-lt"/>
                <a:ea typeface="+mn-ea"/>
                <a:cs typeface="+mn-cs"/>
              </a:rPr>
              <a:t>&gt; MALIGNANT</a:t>
            </a:r>
          </a:p>
          <a:p>
            <a:r>
              <a:rPr lang="en-US" sz="1200" b="0" i="0" kern="1200" dirty="0">
                <a:solidFill>
                  <a:schemeClr val="tx1"/>
                </a:solidFill>
                <a:effectLst/>
                <a:latin typeface="+mn-lt"/>
                <a:ea typeface="+mn-ea"/>
                <a:cs typeface="+mn-cs"/>
              </a:rPr>
              <a:t>- Primary bronchogenic carcinoma</a:t>
            </a:r>
          </a:p>
          <a:p>
            <a:r>
              <a:rPr lang="en-US" sz="1200" b="0" i="0" kern="1200" dirty="0">
                <a:solidFill>
                  <a:schemeClr val="tx1"/>
                </a:solidFill>
                <a:effectLst/>
                <a:latin typeface="+mn-lt"/>
                <a:ea typeface="+mn-ea"/>
                <a:cs typeface="+mn-cs"/>
              </a:rPr>
              <a:t>- Metastases</a:t>
            </a:r>
          </a:p>
          <a:p>
            <a:r>
              <a:rPr lang="en-US" sz="1200" b="0" i="0" kern="1200" dirty="0">
                <a:solidFill>
                  <a:schemeClr val="tx1"/>
                </a:solidFill>
                <a:effectLst/>
                <a:latin typeface="+mn-lt"/>
                <a:ea typeface="+mn-ea"/>
                <a:cs typeface="+mn-cs"/>
              </a:rPr>
              <a:t>&gt; BENIGN</a:t>
            </a:r>
          </a:p>
          <a:p>
            <a:r>
              <a:rPr lang="en-US" sz="1200" b="0" i="0" kern="1200" dirty="0">
                <a:solidFill>
                  <a:schemeClr val="tx1"/>
                </a:solidFill>
                <a:effectLst/>
                <a:latin typeface="+mn-lt"/>
                <a:ea typeface="+mn-ea"/>
                <a:cs typeface="+mn-cs"/>
              </a:rPr>
              <a:t>- Hamartoma</a:t>
            </a:r>
          </a:p>
          <a:p>
            <a:r>
              <a:rPr lang="en-US" sz="1200" b="0" i="0" kern="1200" dirty="0">
                <a:solidFill>
                  <a:schemeClr val="tx1"/>
                </a:solidFill>
                <a:effectLst/>
                <a:latin typeface="+mn-lt"/>
                <a:ea typeface="+mn-ea"/>
                <a:cs typeface="+mn-cs"/>
              </a:rPr>
              <a:t>GRANULOMA</a:t>
            </a:r>
          </a:p>
          <a:p>
            <a:r>
              <a:rPr lang="en-US" sz="1200" b="0" i="0" kern="1200" dirty="0">
                <a:solidFill>
                  <a:schemeClr val="tx1"/>
                </a:solidFill>
                <a:effectLst/>
                <a:latin typeface="+mn-lt"/>
                <a:ea typeface="+mn-ea"/>
                <a:cs typeface="+mn-cs"/>
              </a:rPr>
              <a:t>- Tuberculosis</a:t>
            </a:r>
          </a:p>
          <a:p>
            <a:r>
              <a:rPr lang="en-US" sz="1200" b="0" i="0" kern="1200" dirty="0">
                <a:solidFill>
                  <a:schemeClr val="tx1"/>
                </a:solidFill>
                <a:effectLst/>
                <a:latin typeface="+mn-lt"/>
                <a:ea typeface="+mn-ea"/>
                <a:cs typeface="+mn-cs"/>
              </a:rPr>
              <a:t>- Histoplasmosis</a:t>
            </a:r>
          </a:p>
          <a:p>
            <a:r>
              <a:rPr lang="en-US" sz="1200" b="0" i="0" kern="1200" dirty="0">
                <a:solidFill>
                  <a:schemeClr val="tx1"/>
                </a:solidFill>
                <a:effectLst/>
                <a:latin typeface="+mn-lt"/>
                <a:ea typeface="+mn-ea"/>
                <a:cs typeface="+mn-cs"/>
              </a:rPr>
              <a:t>VASCULAR</a:t>
            </a:r>
          </a:p>
          <a:p>
            <a:r>
              <a:rPr lang="en-US" sz="1200" b="0" i="0" kern="1200" dirty="0">
                <a:solidFill>
                  <a:schemeClr val="tx1"/>
                </a:solidFill>
                <a:effectLst/>
                <a:latin typeface="+mn-lt"/>
                <a:ea typeface="+mn-ea"/>
                <a:cs typeface="+mn-cs"/>
              </a:rPr>
              <a:t>- Arteriovenous malformations</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Haematoma</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46</a:t>
            </a:fld>
            <a:endParaRPr lang="en-US"/>
          </a:p>
        </p:txBody>
      </p:sp>
    </p:spTree>
    <p:extLst>
      <p:ext uri="{BB962C8B-B14F-4D97-AF65-F5344CB8AC3E}">
        <p14:creationId xmlns:p14="http://schemas.microsoft.com/office/powerpoint/2010/main" val="95976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Infected bronchogenic cyst. There is a well defined rounded soft tissue density within the right mid zone with evidence of internal gas (refer to axial CT image below); </a:t>
            </a:r>
          </a:p>
          <a:p>
            <a:r>
              <a:rPr lang="en-US" sz="1200" b="0" i="0" kern="1200" dirty="0">
                <a:solidFill>
                  <a:schemeClr val="tx1"/>
                </a:solidFill>
                <a:effectLst/>
                <a:latin typeface="+mn-lt"/>
                <a:ea typeface="+mn-ea"/>
                <a:cs typeface="+mn-cs"/>
              </a:rPr>
              <a:t>The patient had a longstanding bronchogenic cyst which has subsequently become infected. Bronchogenic cysts are uncommon lesions that result from abnormal budding of the ventral foregut. They are usually located in the hilar or mediastinal region are cystic structures lined be respiratory epithelium. Other potential complications of bronchogenic cysts include local compression on surrounding structures (e.g. </a:t>
            </a:r>
            <a:r>
              <a:rPr lang="en-US" sz="1200" b="0" i="0" kern="1200" dirty="0" err="1">
                <a:solidFill>
                  <a:schemeClr val="tx1"/>
                </a:solidFill>
                <a:effectLst/>
                <a:latin typeface="+mn-lt"/>
                <a:ea typeface="+mn-ea"/>
                <a:cs typeface="+mn-cs"/>
              </a:rPr>
              <a:t>oesophagus</a:t>
            </a:r>
            <a:r>
              <a:rPr lang="en-US" sz="1200" b="0" i="0" kern="1200" dirty="0">
                <a:solidFill>
                  <a:schemeClr val="tx1"/>
                </a:solidFill>
                <a:effectLst/>
                <a:latin typeface="+mn-lt"/>
                <a:ea typeface="+mn-ea"/>
                <a:cs typeface="+mn-cs"/>
              </a:rPr>
              <a:t>, blood vessels and airways) as well as internal </a:t>
            </a:r>
            <a:r>
              <a:rPr lang="en-US" sz="1200" b="0" i="0" kern="1200" dirty="0" err="1">
                <a:solidFill>
                  <a:schemeClr val="tx1"/>
                </a:solidFill>
                <a:effectLst/>
                <a:latin typeface="+mn-lt"/>
                <a:ea typeface="+mn-ea"/>
                <a:cs typeface="+mn-cs"/>
              </a:rPr>
              <a:t>haemorrhage</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47</a:t>
            </a:fld>
            <a:endParaRPr lang="en-US"/>
          </a:p>
        </p:txBody>
      </p:sp>
    </p:spTree>
    <p:extLst>
      <p:ext uri="{BB962C8B-B14F-4D97-AF65-F5344CB8AC3E}">
        <p14:creationId xmlns:p14="http://schemas.microsoft.com/office/powerpoint/2010/main" val="1445383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 Cystic structures. There is evidence of cystic bronchiectasis within the right lower lobe which was confirmed on a subsequent CT scan (selected axial image below). In this patient the bronchiectasis was secondary to a severe childhood infection. </a:t>
            </a:r>
          </a:p>
          <a:p>
            <a:r>
              <a:rPr lang="en-US" sz="1200" b="0" i="0" kern="1200" dirty="0" err="1">
                <a:solidFill>
                  <a:schemeClr val="tx1"/>
                </a:solidFill>
                <a:effectLst/>
                <a:latin typeface="+mn-lt"/>
                <a:ea typeface="+mn-ea"/>
                <a:cs typeface="+mn-cs"/>
              </a:rPr>
              <a:t>Aetiology</a:t>
            </a:r>
            <a:r>
              <a:rPr lang="en-US" sz="1200" b="0" i="0" kern="1200" dirty="0">
                <a:solidFill>
                  <a:schemeClr val="tx1"/>
                </a:solidFill>
                <a:effectLst/>
                <a:latin typeface="+mn-lt"/>
                <a:ea typeface="+mn-ea"/>
                <a:cs typeface="+mn-cs"/>
              </a:rPr>
              <a:t> for bronchiectasis includes;</a:t>
            </a:r>
          </a:p>
          <a:p>
            <a:r>
              <a:rPr lang="en-US" sz="1200" b="0" i="0" kern="1200" dirty="0">
                <a:solidFill>
                  <a:schemeClr val="tx1"/>
                </a:solidFill>
                <a:effectLst/>
                <a:latin typeface="+mn-lt"/>
                <a:ea typeface="+mn-ea"/>
                <a:cs typeface="+mn-cs"/>
              </a:rPr>
              <a:t>POST-INFECTIVE </a:t>
            </a:r>
          </a:p>
          <a:p>
            <a:r>
              <a:rPr lang="en-US" sz="1200" b="0" i="0" kern="1200" dirty="0">
                <a:solidFill>
                  <a:schemeClr val="tx1"/>
                </a:solidFill>
                <a:effectLst/>
                <a:latin typeface="+mn-lt"/>
                <a:ea typeface="+mn-ea"/>
                <a:cs typeface="+mn-cs"/>
              </a:rPr>
              <a:t>- Staphylococcus aureus, Klebsiella species, Mycoplasma pneumoniae</a:t>
            </a:r>
          </a:p>
          <a:p>
            <a:r>
              <a:rPr lang="en-US" sz="1200" b="0" i="0" kern="1200" dirty="0">
                <a:solidFill>
                  <a:schemeClr val="tx1"/>
                </a:solidFill>
                <a:effectLst/>
                <a:latin typeface="+mn-lt"/>
                <a:ea typeface="+mn-ea"/>
                <a:cs typeface="+mn-cs"/>
              </a:rPr>
              <a:t>- Mycobacterium tuberculosis,, nontuberculous mycobacteria </a:t>
            </a:r>
          </a:p>
          <a:p>
            <a:r>
              <a:rPr lang="en-US" sz="1200" b="0" i="0" kern="1200" dirty="0">
                <a:solidFill>
                  <a:schemeClr val="tx1"/>
                </a:solidFill>
                <a:effectLst/>
                <a:latin typeface="+mn-lt"/>
                <a:ea typeface="+mn-ea"/>
                <a:cs typeface="+mn-cs"/>
              </a:rPr>
              <a:t>measles, pertussis, influenza, herpes simplex, respiratory syncytial virus </a:t>
            </a:r>
          </a:p>
          <a:p>
            <a:r>
              <a:rPr lang="en-US" sz="1200" b="0" i="0" kern="1200" dirty="0">
                <a:solidFill>
                  <a:schemeClr val="tx1"/>
                </a:solidFill>
                <a:effectLst/>
                <a:latin typeface="+mn-lt"/>
                <a:ea typeface="+mn-ea"/>
                <a:cs typeface="+mn-cs"/>
              </a:rPr>
              <a:t>POST-OBSTRUCTIVE </a:t>
            </a:r>
          </a:p>
          <a:p>
            <a:r>
              <a:rPr lang="en-US" sz="1200" b="0" i="0" kern="1200" dirty="0">
                <a:solidFill>
                  <a:schemeClr val="tx1"/>
                </a:solidFill>
                <a:effectLst/>
                <a:latin typeface="+mn-lt"/>
                <a:ea typeface="+mn-ea"/>
                <a:cs typeface="+mn-cs"/>
              </a:rPr>
              <a:t>- endobronchial tumors, </a:t>
            </a:r>
            <a:r>
              <a:rPr lang="en-US" sz="1200" b="0" i="0" kern="1200" dirty="0" err="1">
                <a:solidFill>
                  <a:schemeClr val="tx1"/>
                </a:solidFill>
                <a:effectLst/>
                <a:latin typeface="+mn-lt"/>
                <a:ea typeface="+mn-ea"/>
                <a:cs typeface="+mn-cs"/>
              </a:rPr>
              <a:t>broncholithiasis</a:t>
            </a:r>
            <a:r>
              <a:rPr lang="en-US" sz="1200" b="0" i="0" kern="1200" dirty="0">
                <a:solidFill>
                  <a:schemeClr val="tx1"/>
                </a:solidFill>
                <a:effectLst/>
                <a:latin typeface="+mn-lt"/>
                <a:ea typeface="+mn-ea"/>
                <a:cs typeface="+mn-cs"/>
              </a:rPr>
              <a:t>, foreign bodies</a:t>
            </a:r>
          </a:p>
          <a:p>
            <a:r>
              <a:rPr lang="en-US" sz="1200" b="0" i="0" kern="1200" dirty="0">
                <a:solidFill>
                  <a:schemeClr val="tx1"/>
                </a:solidFill>
                <a:effectLst/>
                <a:latin typeface="+mn-lt"/>
                <a:ea typeface="+mn-ea"/>
                <a:cs typeface="+mn-cs"/>
              </a:rPr>
              <a:t>IMPAIRED CLEARANCE OF SECRETIONS </a:t>
            </a:r>
          </a:p>
          <a:p>
            <a:r>
              <a:rPr lang="en-US" sz="1200" b="0" i="0" kern="1200" dirty="0">
                <a:solidFill>
                  <a:schemeClr val="tx1"/>
                </a:solidFill>
                <a:effectLst/>
                <a:latin typeface="+mn-lt"/>
                <a:ea typeface="+mn-ea"/>
                <a:cs typeface="+mn-cs"/>
              </a:rPr>
              <a:t>- Cystic fibrosis, Young syndrome, </a:t>
            </a:r>
            <a:r>
              <a:rPr lang="en-US" sz="1200" b="0" i="0" kern="1200" dirty="0" err="1">
                <a:solidFill>
                  <a:schemeClr val="tx1"/>
                </a:solidFill>
                <a:effectLst/>
                <a:latin typeface="+mn-lt"/>
                <a:ea typeface="+mn-ea"/>
                <a:cs typeface="+mn-cs"/>
              </a:rPr>
              <a:t>Kartageners</a:t>
            </a:r>
            <a:r>
              <a:rPr lang="en-US" sz="1200" b="0" i="0" kern="1200" dirty="0">
                <a:solidFill>
                  <a:schemeClr val="tx1"/>
                </a:solidFill>
                <a:effectLst/>
                <a:latin typeface="+mn-lt"/>
                <a:ea typeface="+mn-ea"/>
                <a:cs typeface="+mn-cs"/>
              </a:rPr>
              <a:t> syndrome</a:t>
            </a:r>
          </a:p>
          <a:p>
            <a:r>
              <a:rPr lang="en-US" sz="1200" b="0" i="0" kern="1200" dirty="0">
                <a:solidFill>
                  <a:schemeClr val="tx1"/>
                </a:solidFill>
                <a:effectLst/>
                <a:latin typeface="+mn-lt"/>
                <a:ea typeface="+mn-ea"/>
                <a:cs typeface="+mn-cs"/>
              </a:rPr>
              <a:t>IMMUNODEFICIENCY </a:t>
            </a:r>
          </a:p>
          <a:p>
            <a:r>
              <a:rPr lang="en-US" sz="1200" b="0" i="0" kern="1200" dirty="0">
                <a:solidFill>
                  <a:schemeClr val="tx1"/>
                </a:solidFill>
                <a:effectLst/>
                <a:latin typeface="+mn-lt"/>
                <a:ea typeface="+mn-ea"/>
                <a:cs typeface="+mn-cs"/>
              </a:rPr>
              <a:t>- Congenital; humoral and cell mediated Acquired; HIV </a:t>
            </a:r>
          </a:p>
          <a:p>
            <a:r>
              <a:rPr lang="en-US" sz="1200" b="0" i="0" kern="1200" dirty="0">
                <a:solidFill>
                  <a:schemeClr val="tx1"/>
                </a:solidFill>
                <a:effectLst/>
                <a:latin typeface="+mn-lt"/>
                <a:ea typeface="+mn-ea"/>
                <a:cs typeface="+mn-cs"/>
              </a:rPr>
              <a:t>OTHER</a:t>
            </a:r>
          </a:p>
          <a:p>
            <a:r>
              <a:rPr lang="en-US" sz="1200" b="0" i="0" kern="1200" dirty="0">
                <a:solidFill>
                  <a:schemeClr val="tx1"/>
                </a:solidFill>
                <a:effectLst/>
                <a:latin typeface="+mn-lt"/>
                <a:ea typeface="+mn-ea"/>
                <a:cs typeface="+mn-cs"/>
              </a:rPr>
              <a:t>- Allergic bronchopulmonary aspergillosis, Traction bronchiectasis secondary to underlying lung fibrosis</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48</a:t>
            </a:fld>
            <a:endParaRPr lang="en-US"/>
          </a:p>
        </p:txBody>
      </p:sp>
    </p:spTree>
    <p:extLst>
      <p:ext uri="{BB962C8B-B14F-4D97-AF65-F5344CB8AC3E}">
        <p14:creationId xmlns:p14="http://schemas.microsoft.com/office/powerpoint/2010/main" val="347493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49</a:t>
            </a:fld>
            <a:endParaRPr lang="en-US"/>
          </a:p>
        </p:txBody>
      </p:sp>
    </p:spTree>
    <p:extLst>
      <p:ext uri="{BB962C8B-B14F-4D97-AF65-F5344CB8AC3E}">
        <p14:creationId xmlns:p14="http://schemas.microsoft.com/office/powerpoint/2010/main" val="162233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 Sarcoidosis. There is widespread lymphadenopathy involving the right </a:t>
            </a:r>
            <a:r>
              <a:rPr lang="en-US" sz="1200" b="0" i="0" kern="1200" dirty="0" err="1">
                <a:solidFill>
                  <a:schemeClr val="tx1"/>
                </a:solidFill>
                <a:effectLst/>
                <a:latin typeface="+mn-lt"/>
                <a:ea typeface="+mn-ea"/>
                <a:cs typeface="+mn-cs"/>
              </a:rPr>
              <a:t>paratracheal</a:t>
            </a:r>
            <a:r>
              <a:rPr lang="en-US" sz="1200" b="0" i="0" kern="1200" dirty="0">
                <a:solidFill>
                  <a:schemeClr val="tx1"/>
                </a:solidFill>
                <a:effectLst/>
                <a:latin typeface="+mn-lt"/>
                <a:ea typeface="+mn-ea"/>
                <a:cs typeface="+mn-cs"/>
              </a:rPr>
              <a:t> nodes, aortopulmonary window and bilateral hila regions. There is nodular opacification within both mid and lower zones as well as two confluent areas of opacification within the right midzone. The most likely diagnosis is sarcoidosis. The 1-2-3 sign or Garland triad is the classic pattern of lymphadenopathy seen in sarcoidosis and refers to bilateral hilar lymphadenopathy and right paratracheal nodal enlargement.</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5</a:t>
            </a:fld>
            <a:endParaRPr lang="en-US"/>
          </a:p>
        </p:txBody>
      </p:sp>
    </p:spTree>
    <p:extLst>
      <p:ext uri="{BB962C8B-B14F-4D97-AF65-F5344CB8AC3E}">
        <p14:creationId xmlns:p14="http://schemas.microsoft.com/office/powerpoint/2010/main" val="2884824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Pulmonary fibrosis. There is reticular shadowing within both upper zones with associated volume loss – note the elevated position of both hila. The findings are in keeping with bilateral upper lobe fibrosis. The patient had a previous history of tuberculosis - note the two calcified granulomata within the left upper zone.</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6</a:t>
            </a:fld>
            <a:endParaRPr lang="en-US"/>
          </a:p>
        </p:txBody>
      </p:sp>
    </p:spTree>
    <p:extLst>
      <p:ext uri="{BB962C8B-B14F-4D97-AF65-F5344CB8AC3E}">
        <p14:creationId xmlns:p14="http://schemas.microsoft.com/office/powerpoint/2010/main" val="321382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Normal appearances. No significant abnormality.</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7</a:t>
            </a:fld>
            <a:endParaRPr lang="en-US"/>
          </a:p>
        </p:txBody>
      </p:sp>
    </p:spTree>
    <p:extLst>
      <p:ext uri="{BB962C8B-B14F-4D97-AF65-F5344CB8AC3E}">
        <p14:creationId xmlns:p14="http://schemas.microsoft.com/office/powerpoint/2010/main" val="1724977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Bony abnormality. There are erosive changes at the distal end of the left clavicle. In addition, there is a ‘high riding’ humeral head on the left side. The patient had a longstanding history of rheumatoid arthritis. (There is also an old healing right sided fourth rib fracture)</a:t>
            </a:r>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8</a:t>
            </a:fld>
            <a:endParaRPr lang="en-US"/>
          </a:p>
        </p:txBody>
      </p:sp>
    </p:spTree>
    <p:extLst>
      <p:ext uri="{BB962C8B-B14F-4D97-AF65-F5344CB8AC3E}">
        <p14:creationId xmlns:p14="http://schemas.microsoft.com/office/powerpoint/2010/main" val="384733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 Consolidation. The left hemi-diaphragm cannot be </a:t>
            </a:r>
            <a:r>
              <a:rPr lang="en-US" sz="1200" b="0" i="0" kern="1200" dirty="0" err="1">
                <a:solidFill>
                  <a:schemeClr val="tx1"/>
                </a:solidFill>
                <a:effectLst/>
                <a:latin typeface="+mn-lt"/>
                <a:ea typeface="+mn-ea"/>
                <a:cs typeface="+mn-cs"/>
              </a:rPr>
              <a:t>visualised</a:t>
            </a:r>
            <a:r>
              <a:rPr lang="en-US" sz="1200" b="0" i="0" kern="1200" dirty="0">
                <a:solidFill>
                  <a:schemeClr val="tx1"/>
                </a:solidFill>
                <a:effectLst/>
                <a:latin typeface="+mn-lt"/>
                <a:ea typeface="+mn-ea"/>
                <a:cs typeface="+mn-cs"/>
              </a:rPr>
              <a:t> and given the clinical history of sepsis the findings are likely due to left lower lobe consolidation. The dome of the diaphragm should be well defined bilaterally; in this case the right hemi-diaphragm is well </a:t>
            </a:r>
            <a:r>
              <a:rPr lang="en-US" sz="1200" b="0" i="0" kern="1200" dirty="0" err="1">
                <a:solidFill>
                  <a:schemeClr val="tx1"/>
                </a:solidFill>
                <a:effectLst/>
                <a:latin typeface="+mn-lt"/>
                <a:ea typeface="+mn-ea"/>
                <a:cs typeface="+mn-cs"/>
              </a:rPr>
              <a:t>visualised</a:t>
            </a:r>
            <a:r>
              <a:rPr lang="en-US" sz="1200" b="0" i="0" kern="1200" dirty="0">
                <a:solidFill>
                  <a:schemeClr val="tx1"/>
                </a:solidFill>
                <a:effectLst/>
                <a:latin typeface="+mn-lt"/>
                <a:ea typeface="+mn-ea"/>
                <a:cs typeface="+mn-cs"/>
              </a:rPr>
              <a:t> (yellow line) whereas the left is not (broken yellow line);</a:t>
            </a:r>
          </a:p>
          <a:p>
            <a:r>
              <a:rPr lang="en-US" sz="1200" b="0" i="0" kern="1200" dirty="0">
                <a:solidFill>
                  <a:schemeClr val="tx1"/>
                </a:solidFill>
                <a:effectLst/>
                <a:latin typeface="+mn-lt"/>
                <a:ea typeface="+mn-ea"/>
                <a:cs typeface="+mn-cs"/>
              </a:rPr>
              <a:t>2. Yes - The endotracheal tube is appropriately positioned. The central line is within the left brachiocephalic vein and could be advanced further.</a:t>
            </a:r>
          </a:p>
          <a:p>
            <a:endParaRPr lang="en-US" dirty="0"/>
          </a:p>
        </p:txBody>
      </p:sp>
      <p:sp>
        <p:nvSpPr>
          <p:cNvPr id="4" name="Slide Number Placeholder 3"/>
          <p:cNvSpPr>
            <a:spLocks noGrp="1"/>
          </p:cNvSpPr>
          <p:nvPr>
            <p:ph type="sldNum" sz="quarter" idx="5"/>
          </p:nvPr>
        </p:nvSpPr>
        <p:spPr/>
        <p:txBody>
          <a:bodyPr/>
          <a:lstStyle/>
          <a:p>
            <a:fld id="{B7758565-C3D5-432D-BCFE-98594185B7A7}" type="slidenum">
              <a:rPr lang="en-US" smtClean="0"/>
              <a:t>9</a:t>
            </a:fld>
            <a:endParaRPr lang="en-US"/>
          </a:p>
        </p:txBody>
      </p:sp>
    </p:spTree>
    <p:extLst>
      <p:ext uri="{BB962C8B-B14F-4D97-AF65-F5344CB8AC3E}">
        <p14:creationId xmlns:p14="http://schemas.microsoft.com/office/powerpoint/2010/main" val="174492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1BA2-C6D1-488F-A70D-7E8C15D77D81}"/>
              </a:ext>
            </a:extLst>
          </p:cNvPr>
          <p:cNvSpPr>
            <a:spLocks noGrp="1"/>
          </p:cNvSpPr>
          <p:nvPr>
            <p:ph type="ctrTitle"/>
          </p:nvPr>
        </p:nvSpPr>
        <p:spPr>
          <a:xfrm>
            <a:off x="371474" y="561975"/>
            <a:ext cx="11401425" cy="3329581"/>
          </a:xfrm>
        </p:spPr>
        <p:txBody>
          <a:bodyPr/>
          <a:lstStyle/>
          <a:p>
            <a:r>
              <a:rPr lang="en-US" sz="6500" dirty="0">
                <a:latin typeface="Arial" panose="020B0604020202020204" pitchFamily="34" charset="0"/>
                <a:cs typeface="Arial" panose="020B0604020202020204" pitchFamily="34" charset="0"/>
              </a:rPr>
              <a:t>THỰC HÀNH: </a:t>
            </a:r>
            <a:br>
              <a:rPr lang="en-US" sz="6500" dirty="0">
                <a:latin typeface="Arial" panose="020B0604020202020204" pitchFamily="34" charset="0"/>
                <a:cs typeface="Arial" panose="020B0604020202020204" pitchFamily="34" charset="0"/>
              </a:rPr>
            </a:br>
            <a:r>
              <a:rPr lang="en-US" sz="6500" dirty="0">
                <a:latin typeface="Arial" panose="020B0604020202020204" pitchFamily="34" charset="0"/>
                <a:cs typeface="Arial" panose="020B0604020202020204" pitchFamily="34" charset="0"/>
              </a:rPr>
              <a:t>PHÂN TÍCH XQUANG NGỰC</a:t>
            </a:r>
          </a:p>
        </p:txBody>
      </p:sp>
      <p:sp>
        <p:nvSpPr>
          <p:cNvPr id="3" name="Subtitle 2">
            <a:extLst>
              <a:ext uri="{FF2B5EF4-FFF2-40B4-BE49-F238E27FC236}">
                <a16:creationId xmlns:a16="http://schemas.microsoft.com/office/drawing/2014/main" id="{C23E81CC-807C-4873-9D4D-FA90ACA88018}"/>
              </a:ext>
            </a:extLst>
          </p:cNvPr>
          <p:cNvSpPr>
            <a:spLocks noGrp="1"/>
          </p:cNvSpPr>
          <p:nvPr>
            <p:ph type="subTitle" idx="1"/>
          </p:nvPr>
        </p:nvSpPr>
        <p:spPr/>
        <p:txBody>
          <a:bodyPr>
            <a:noAutofit/>
          </a:bodyPr>
          <a:lstStyle/>
          <a:p>
            <a:pPr algn="r"/>
            <a:r>
              <a:rPr lang="en-US" sz="1800" dirty="0">
                <a:latin typeface="Arial" panose="020B0604020202020204" pitchFamily="34" charset="0"/>
                <a:cs typeface="Arial" panose="020B0604020202020204" pitchFamily="34" charset="0"/>
              </a:rPr>
              <a:t>THS. BS. NGÔ NGUYỄN HẢI THANH</a:t>
            </a:r>
          </a:p>
          <a:p>
            <a:pPr algn="r"/>
            <a:r>
              <a:rPr lang="en-US" sz="1800" dirty="0">
                <a:latin typeface="Arial" panose="020B0604020202020204" pitchFamily="34" charset="0"/>
                <a:cs typeface="Arial" panose="020B0604020202020204" pitchFamily="34" charset="0"/>
              </a:rPr>
              <a:t>Bm.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Tổng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quát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Đại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y d</a:t>
            </a:r>
            <a:r>
              <a:rPr lang="vi-VN" sz="1800" dirty="0">
                <a:latin typeface="Arial" panose="020B0604020202020204" pitchFamily="34" charset="0"/>
                <a:cs typeface="Arial" panose="020B0604020202020204" pitchFamily="34" charset="0"/>
              </a:rPr>
              <a:t>ư</a:t>
            </a:r>
            <a:r>
              <a:rPr lang="en-US" sz="1800" dirty="0" err="1">
                <a:latin typeface="Arial" panose="020B0604020202020204" pitchFamily="34" charset="0"/>
                <a:cs typeface="Arial" panose="020B0604020202020204" pitchFamily="34" charset="0"/>
              </a:rPr>
              <a:t>ợc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tphcm</a:t>
            </a:r>
            <a:r>
              <a:rPr lang="en-US" sz="1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6553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990725"/>
          </a:xfrm>
        </p:spPr>
        <p:txBody>
          <a:bodyPr/>
          <a:lstStyle/>
          <a:p>
            <a:r>
              <a:rPr lang="en-US" sz="2000" b="1" dirty="0">
                <a:latin typeface="Arial" panose="020B0604020202020204" pitchFamily="34" charset="0"/>
                <a:cs typeface="Arial" panose="020B0604020202020204" pitchFamily="34" charset="0"/>
              </a:rPr>
              <a:t>QUIZ # 09</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54 year-old-female with fatigue and weight loss with a known hiatus hernia;</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05150"/>
            <a:ext cx="3809999" cy="4514849"/>
          </a:xfrm>
        </p:spPr>
        <p:txBody>
          <a:bodyPr/>
          <a:lstStyle/>
          <a:p>
            <a:pPr marL="0" indent="0">
              <a:buNone/>
            </a:pPr>
            <a:r>
              <a:rPr lang="en-US" dirty="0">
                <a:latin typeface="Arial" panose="020B0604020202020204" pitchFamily="34" charset="0"/>
                <a:cs typeface="Arial" panose="020B0604020202020204" pitchFamily="34" charset="0"/>
              </a:rPr>
              <a:t>A. No significant abnormality</a:t>
            </a:r>
          </a:p>
          <a:p>
            <a:pPr marL="0" indent="0">
              <a:buNone/>
            </a:pPr>
            <a:r>
              <a:rPr lang="en-US" dirty="0">
                <a:latin typeface="Arial" panose="020B0604020202020204" pitchFamily="34" charset="0"/>
                <a:cs typeface="Arial" panose="020B0604020202020204" pitchFamily="34" charset="0"/>
              </a:rPr>
              <a:t>B. Pleural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Mediastinal abnormality</a:t>
            </a:r>
          </a:p>
          <a:p>
            <a:pPr marL="0" indent="0">
              <a:buNone/>
            </a:pPr>
            <a:r>
              <a:rPr lang="en-US" dirty="0">
                <a:latin typeface="Arial" panose="020B0604020202020204" pitchFamily="34" charset="0"/>
                <a:cs typeface="Arial" panose="020B0604020202020204" pitchFamily="34" charset="0"/>
              </a:rPr>
              <a:t>E. Soft tissue mass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24763F47-997C-4D9D-AB26-08AC88D20C7C}"/>
              </a:ext>
            </a:extLst>
          </p:cNvPr>
          <p:cNvPicPr>
            <a:picLocks noChangeAspect="1"/>
          </p:cNvPicPr>
          <p:nvPr/>
        </p:nvPicPr>
        <p:blipFill>
          <a:blip r:embed="rId4"/>
          <a:stretch>
            <a:fillRect/>
          </a:stretch>
        </p:blipFill>
        <p:spPr>
          <a:xfrm>
            <a:off x="4828537" y="77127"/>
            <a:ext cx="7296788" cy="6833283"/>
          </a:xfrm>
          <a:prstGeom prst="rect">
            <a:avLst/>
          </a:prstGeom>
        </p:spPr>
      </p:pic>
    </p:spTree>
    <p:extLst>
      <p:ext uri="{BB962C8B-B14F-4D97-AF65-F5344CB8AC3E}">
        <p14:creationId xmlns:p14="http://schemas.microsoft.com/office/powerpoint/2010/main" val="2733192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10</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54 year-old-male with breathless at rest, weight loss and right sided chest pain;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Given the clinical history what is your main concern?</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3809999" cy="3800474"/>
          </a:xfrm>
        </p:spPr>
        <p:txBody>
          <a:bodyPr/>
          <a:lstStyle/>
          <a:p>
            <a:pPr marL="0" indent="0">
              <a:buNone/>
            </a:pPr>
            <a:r>
              <a:rPr lang="en-US" dirty="0">
                <a:latin typeface="Arial" panose="020B0604020202020204" pitchFamily="34" charset="0"/>
                <a:cs typeface="Arial" panose="020B0604020202020204" pitchFamily="34" charset="0"/>
              </a:rPr>
              <a:t>A. Pleural fibroma</a:t>
            </a:r>
          </a:p>
          <a:p>
            <a:pPr marL="0" indent="0">
              <a:buNone/>
            </a:pPr>
            <a:r>
              <a:rPr lang="en-US" dirty="0">
                <a:latin typeface="Arial" panose="020B0604020202020204" pitchFamily="34" charset="0"/>
                <a:cs typeface="Arial" panose="020B0604020202020204" pitchFamily="34" charset="0"/>
              </a:rPr>
              <a:t>B. Asbestosis</a:t>
            </a:r>
          </a:p>
          <a:p>
            <a:pPr marL="0" indent="0">
              <a:buNone/>
            </a:pPr>
            <a:r>
              <a:rPr lang="en-US" dirty="0">
                <a:latin typeface="Arial" panose="020B0604020202020204" pitchFamily="34" charset="0"/>
                <a:cs typeface="Arial" panose="020B0604020202020204" pitchFamily="34" charset="0"/>
              </a:rPr>
              <a:t>C. Mesothelioma</a:t>
            </a:r>
          </a:p>
          <a:p>
            <a:pPr marL="0" indent="0">
              <a:buNone/>
            </a:pPr>
            <a:r>
              <a:rPr lang="en-US" dirty="0">
                <a:latin typeface="Arial" panose="020B0604020202020204" pitchFamily="34" charset="0"/>
                <a:cs typeface="Arial" panose="020B0604020202020204" pitchFamily="34" charset="0"/>
              </a:rPr>
              <a:t>D. Pleural adenocarcinoma</a:t>
            </a:r>
          </a:p>
          <a:p>
            <a:pPr marL="0" indent="0">
              <a:buNone/>
            </a:pPr>
            <a:r>
              <a:rPr lang="en-US" dirty="0">
                <a:latin typeface="Arial" panose="020B0604020202020204" pitchFamily="34" charset="0"/>
                <a:cs typeface="Arial" panose="020B0604020202020204" pitchFamily="34" charset="0"/>
              </a:rPr>
              <a:t>E. Cardiac failure</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9DBA290E-9753-42E9-8C04-E11CAE94E5C6}"/>
              </a:ext>
            </a:extLst>
          </p:cNvPr>
          <p:cNvPicPr>
            <a:picLocks noChangeAspect="1"/>
          </p:cNvPicPr>
          <p:nvPr/>
        </p:nvPicPr>
        <p:blipFill>
          <a:blip r:embed="rId4"/>
          <a:stretch>
            <a:fillRect/>
          </a:stretch>
        </p:blipFill>
        <p:spPr>
          <a:xfrm>
            <a:off x="4734559" y="0"/>
            <a:ext cx="7449099" cy="6858000"/>
          </a:xfrm>
          <a:prstGeom prst="rect">
            <a:avLst/>
          </a:prstGeom>
        </p:spPr>
      </p:pic>
    </p:spTree>
    <p:extLst>
      <p:ext uri="{BB962C8B-B14F-4D97-AF65-F5344CB8AC3E}">
        <p14:creationId xmlns:p14="http://schemas.microsoft.com/office/powerpoint/2010/main" val="143652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44 year-old-male with a history of chronic cough presenting with new onset of fevers.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429000"/>
            <a:ext cx="3809999" cy="4190999"/>
          </a:xfrm>
        </p:spPr>
        <p:txBody>
          <a:bodyPr/>
          <a:lstStyle/>
          <a:p>
            <a:pPr marL="0" indent="0">
              <a:buNone/>
            </a:pPr>
            <a:r>
              <a:rPr lang="en-US" dirty="0">
                <a:latin typeface="Arial" panose="020B0604020202020204" pitchFamily="34" charset="0"/>
                <a:cs typeface="Arial" panose="020B0604020202020204" pitchFamily="34" charset="0"/>
              </a:rPr>
              <a:t>A. Pulmonary fibrosis</a:t>
            </a:r>
          </a:p>
          <a:p>
            <a:pPr marL="0" indent="0">
              <a:buNone/>
            </a:pPr>
            <a:r>
              <a:rPr lang="en-US" dirty="0">
                <a:latin typeface="Arial" panose="020B0604020202020204" pitchFamily="34" charset="0"/>
                <a:cs typeface="Arial" panose="020B0604020202020204" pitchFamily="34" charset="0"/>
              </a:rPr>
              <a:t>B. Hilar adenopathy</a:t>
            </a:r>
          </a:p>
          <a:p>
            <a:pPr marL="0" indent="0">
              <a:buNone/>
            </a:pPr>
            <a:r>
              <a:rPr lang="en-US" dirty="0">
                <a:latin typeface="Arial" panose="020B0604020202020204" pitchFamily="34" charset="0"/>
                <a:cs typeface="Arial" panose="020B0604020202020204" pitchFamily="34" charset="0"/>
              </a:rPr>
              <a:t>C. Pulmonary consolidation</a:t>
            </a:r>
          </a:p>
          <a:p>
            <a:pPr marL="0" indent="0">
              <a:buNone/>
            </a:pPr>
            <a:r>
              <a:rPr lang="en-US" dirty="0">
                <a:latin typeface="Arial" panose="020B0604020202020204" pitchFamily="34" charset="0"/>
                <a:cs typeface="Arial" panose="020B0604020202020204" pitchFamily="34" charset="0"/>
              </a:rPr>
              <a:t>D. Normal appearances</a:t>
            </a:r>
          </a:p>
          <a:p>
            <a:pPr marL="0" indent="0">
              <a:buNone/>
            </a:pPr>
            <a:r>
              <a:rPr lang="en-US" dirty="0">
                <a:latin typeface="Arial" panose="020B0604020202020204" pitchFamily="34" charset="0"/>
                <a:cs typeface="Arial" panose="020B0604020202020204" pitchFamily="34" charset="0"/>
              </a:rPr>
              <a:t>E. Bronchiectasis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1715344D-DF5C-41FA-BF5B-A8A7AE1D5C41}"/>
              </a:ext>
            </a:extLst>
          </p:cNvPr>
          <p:cNvPicPr>
            <a:picLocks noChangeAspect="1"/>
          </p:cNvPicPr>
          <p:nvPr/>
        </p:nvPicPr>
        <p:blipFill>
          <a:blip r:embed="rId4"/>
          <a:stretch>
            <a:fillRect/>
          </a:stretch>
        </p:blipFill>
        <p:spPr>
          <a:xfrm>
            <a:off x="4707193" y="0"/>
            <a:ext cx="7484807" cy="6858000"/>
          </a:xfrm>
          <a:prstGeom prst="rect">
            <a:avLst/>
          </a:prstGeom>
        </p:spPr>
      </p:pic>
    </p:spTree>
    <p:extLst>
      <p:ext uri="{BB962C8B-B14F-4D97-AF65-F5344CB8AC3E}">
        <p14:creationId xmlns:p14="http://schemas.microsoft.com/office/powerpoint/2010/main" val="3092015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12</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53 year-old-male with acute confusion;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946400"/>
            <a:ext cx="3809999" cy="4673599"/>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p>
          <a:p>
            <a:pPr marL="0" indent="0">
              <a:buNone/>
            </a:pPr>
            <a:r>
              <a:rPr lang="en-US" dirty="0">
                <a:latin typeface="Arial" panose="020B0604020202020204" pitchFamily="34" charset="0"/>
                <a:cs typeface="Arial" panose="020B0604020202020204" pitchFamily="34" charset="0"/>
              </a:rPr>
              <a:t>B. Bony abnormality</a:t>
            </a:r>
          </a:p>
          <a:p>
            <a:pPr marL="0" indent="0">
              <a:buNone/>
            </a:pPr>
            <a:r>
              <a:rPr lang="en-US" dirty="0">
                <a:latin typeface="Arial" panose="020B0604020202020204" pitchFamily="34" charset="0"/>
                <a:cs typeface="Arial" panose="020B0604020202020204" pitchFamily="34" charset="0"/>
              </a:rPr>
              <a:t>C. Normal appearances</a:t>
            </a:r>
          </a:p>
          <a:p>
            <a:pPr marL="0" indent="0">
              <a:buNone/>
            </a:pPr>
            <a:r>
              <a:rPr lang="en-US" dirty="0">
                <a:latin typeface="Arial" panose="020B0604020202020204" pitchFamily="34" charset="0"/>
                <a:cs typeface="Arial" panose="020B0604020202020204" pitchFamily="34" charset="0"/>
              </a:rPr>
              <a:t>D. Pleural abnormality</a:t>
            </a:r>
          </a:p>
          <a:p>
            <a:pPr marL="0" indent="0">
              <a:buNone/>
            </a:pPr>
            <a:r>
              <a:rPr lang="en-US" dirty="0">
                <a:latin typeface="Arial" panose="020B0604020202020204" pitchFamily="34" charset="0"/>
                <a:cs typeface="Arial" panose="020B0604020202020204" pitchFamily="34" charset="0"/>
              </a:rPr>
              <a:t>E. Mediastinal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B317483F-80A2-4F12-A74C-4563A609DCDC}"/>
              </a:ext>
            </a:extLst>
          </p:cNvPr>
          <p:cNvPicPr>
            <a:picLocks noChangeAspect="1"/>
          </p:cNvPicPr>
          <p:nvPr/>
        </p:nvPicPr>
        <p:blipFill>
          <a:blip r:embed="rId4"/>
          <a:stretch>
            <a:fillRect/>
          </a:stretch>
        </p:blipFill>
        <p:spPr>
          <a:xfrm>
            <a:off x="4937761" y="0"/>
            <a:ext cx="7252585" cy="6858000"/>
          </a:xfrm>
          <a:prstGeom prst="rect">
            <a:avLst/>
          </a:prstGeom>
        </p:spPr>
      </p:pic>
    </p:spTree>
    <p:extLst>
      <p:ext uri="{BB962C8B-B14F-4D97-AF65-F5344CB8AC3E}">
        <p14:creationId xmlns:p14="http://schemas.microsoft.com/office/powerpoint/2010/main" val="335201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41 year-old-female admitted with sepsis of unknown source.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251200"/>
            <a:ext cx="3809999" cy="4368799"/>
          </a:xfrm>
        </p:spPr>
        <p:txBody>
          <a:bodyPr/>
          <a:lstStyle/>
          <a:p>
            <a:pPr marL="0" indent="0">
              <a:buNone/>
            </a:pPr>
            <a:r>
              <a:rPr lang="en-US" dirty="0">
                <a:latin typeface="Arial" panose="020B0604020202020204" pitchFamily="34" charset="0"/>
                <a:cs typeface="Arial" panose="020B0604020202020204" pitchFamily="34" charset="0"/>
              </a:rPr>
              <a:t>A. Breast tissue asymmetry</a:t>
            </a:r>
          </a:p>
          <a:p>
            <a:pPr marL="0" indent="0">
              <a:buNone/>
            </a:pPr>
            <a:r>
              <a:rPr lang="en-US" dirty="0">
                <a:latin typeface="Arial" panose="020B0604020202020204" pitchFamily="34" charset="0"/>
                <a:cs typeface="Arial" panose="020B0604020202020204" pitchFamily="34" charset="0"/>
              </a:rPr>
              <a:t>B. Bony abnormality</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Pleural abnormality</a:t>
            </a:r>
          </a:p>
          <a:p>
            <a:pPr marL="0" indent="0">
              <a:buNone/>
            </a:pPr>
            <a:r>
              <a:rPr lang="en-US" dirty="0">
                <a:latin typeface="Arial" panose="020B0604020202020204" pitchFamily="34" charset="0"/>
                <a:cs typeface="Arial" panose="020B0604020202020204" pitchFamily="34" charset="0"/>
              </a:rPr>
              <a:t>E. Soft tissue mass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A29C5140-20CC-4079-A413-76FF9C9E49C2}"/>
              </a:ext>
            </a:extLst>
          </p:cNvPr>
          <p:cNvPicPr>
            <a:picLocks noChangeAspect="1"/>
          </p:cNvPicPr>
          <p:nvPr/>
        </p:nvPicPr>
        <p:blipFill>
          <a:blip r:embed="rId4"/>
          <a:stretch>
            <a:fillRect/>
          </a:stretch>
        </p:blipFill>
        <p:spPr>
          <a:xfrm>
            <a:off x="5474292" y="0"/>
            <a:ext cx="6717708" cy="6845664"/>
          </a:xfrm>
          <a:prstGeom prst="rect">
            <a:avLst/>
          </a:prstGeom>
        </p:spPr>
      </p:pic>
    </p:spTree>
    <p:extLst>
      <p:ext uri="{BB962C8B-B14F-4D97-AF65-F5344CB8AC3E}">
        <p14:creationId xmlns:p14="http://schemas.microsoft.com/office/powerpoint/2010/main" val="265068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35-year-old patient with HIV with a CD4 count of 125 cells /mm3.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Which of the following is the most likely diagnosis given these appearances and clinical history?</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3809999" cy="3800474"/>
          </a:xfrm>
        </p:spPr>
        <p:txBody>
          <a:bodyPr/>
          <a:lstStyle/>
          <a:p>
            <a:pPr marL="0" indent="0">
              <a:buNone/>
            </a:pPr>
            <a:r>
              <a:rPr lang="en-US" dirty="0">
                <a:latin typeface="Arial" panose="020B0604020202020204" pitchFamily="34" charset="0"/>
                <a:cs typeface="Arial" panose="020B0604020202020204" pitchFamily="34" charset="0"/>
              </a:rPr>
              <a:t>A. PCP pneumonia</a:t>
            </a:r>
          </a:p>
          <a:p>
            <a:pPr marL="0" indent="0">
              <a:buNone/>
            </a:pPr>
            <a:r>
              <a:rPr lang="en-US" dirty="0">
                <a:latin typeface="Arial" panose="020B0604020202020204" pitchFamily="34" charset="0"/>
                <a:cs typeface="Arial" panose="020B0604020202020204" pitchFamily="34" charset="0"/>
              </a:rPr>
              <a:t>B. Kaposi’s sarcoma</a:t>
            </a:r>
          </a:p>
          <a:p>
            <a:pPr marL="0" indent="0">
              <a:buNone/>
            </a:pPr>
            <a:r>
              <a:rPr lang="en-US" dirty="0">
                <a:latin typeface="Arial" panose="020B0604020202020204" pitchFamily="34" charset="0"/>
                <a:cs typeface="Arial" panose="020B0604020202020204" pitchFamily="34" charset="0"/>
              </a:rPr>
              <a:t>C. Sarcoidosis</a:t>
            </a:r>
          </a:p>
          <a:p>
            <a:pPr marL="0" indent="0">
              <a:buNone/>
            </a:pPr>
            <a:r>
              <a:rPr lang="en-US" dirty="0">
                <a:latin typeface="Arial" panose="020B0604020202020204" pitchFamily="34" charset="0"/>
                <a:cs typeface="Arial" panose="020B0604020202020204" pitchFamily="34" charset="0"/>
              </a:rPr>
              <a:t>D. Tuberculosis</a:t>
            </a:r>
          </a:p>
          <a:p>
            <a:pPr marL="0" indent="0">
              <a:buNone/>
            </a:pPr>
            <a:r>
              <a:rPr lang="en-US" dirty="0">
                <a:latin typeface="Arial" panose="020B0604020202020204" pitchFamily="34" charset="0"/>
                <a:cs typeface="Arial" panose="020B0604020202020204" pitchFamily="34" charset="0"/>
              </a:rPr>
              <a:t>E. Hodgkin’s lymphoma</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C9E760AA-0507-4C64-8C8B-EA367E928008}"/>
              </a:ext>
            </a:extLst>
          </p:cNvPr>
          <p:cNvPicPr>
            <a:picLocks noChangeAspect="1"/>
          </p:cNvPicPr>
          <p:nvPr/>
        </p:nvPicPr>
        <p:blipFill>
          <a:blip r:embed="rId4"/>
          <a:stretch>
            <a:fillRect/>
          </a:stretch>
        </p:blipFill>
        <p:spPr>
          <a:xfrm>
            <a:off x="5231129" y="-6953"/>
            <a:ext cx="6960871" cy="6864953"/>
          </a:xfrm>
          <a:prstGeom prst="rect">
            <a:avLst/>
          </a:prstGeom>
        </p:spPr>
      </p:pic>
    </p:spTree>
    <p:extLst>
      <p:ext uri="{BB962C8B-B14F-4D97-AF65-F5344CB8AC3E}">
        <p14:creationId xmlns:p14="http://schemas.microsoft.com/office/powerpoint/2010/main" val="31385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98495"/>
          </a:xfrm>
        </p:spPr>
        <p:txBody>
          <a:bodyPr/>
          <a:lstStyle/>
          <a:p>
            <a:r>
              <a:rPr lang="en-US" sz="2000" b="1" dirty="0">
                <a:latin typeface="Arial" panose="020B0604020202020204" pitchFamily="34" charset="0"/>
                <a:cs typeface="Arial" panose="020B0604020202020204" pitchFamily="34" charset="0"/>
              </a:rPr>
              <a:t>QUIZ # 15</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58 year-old-female with a history of high alcohol intake presenting with </a:t>
            </a:r>
            <a:r>
              <a:rPr lang="en-US" sz="2000" dirty="0" err="1">
                <a:latin typeface="Arial" panose="020B0604020202020204" pitchFamily="34" charset="0"/>
                <a:cs typeface="Arial" panose="020B0604020202020204" pitchFamily="34" charset="0"/>
              </a:rPr>
              <a:t>haematemesis</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59760"/>
            <a:ext cx="3809999" cy="4460239"/>
          </a:xfrm>
        </p:spPr>
        <p:txBody>
          <a:bodyPr/>
          <a:lstStyle/>
          <a:p>
            <a:pPr marL="0" indent="0">
              <a:buNone/>
            </a:pPr>
            <a:r>
              <a:rPr lang="en-US" dirty="0">
                <a:latin typeface="Arial" panose="020B0604020202020204" pitchFamily="34" charset="0"/>
                <a:cs typeface="Arial" panose="020B0604020202020204" pitchFamily="34" charset="0"/>
              </a:rPr>
              <a:t>A. Mediastinal abnormality</a:t>
            </a:r>
          </a:p>
          <a:p>
            <a:pPr marL="0" indent="0">
              <a:buNone/>
            </a:pPr>
            <a:r>
              <a:rPr lang="en-US" dirty="0">
                <a:latin typeface="Arial" panose="020B0604020202020204" pitchFamily="34" charset="0"/>
                <a:cs typeface="Arial" panose="020B0604020202020204" pitchFamily="34" charset="0"/>
              </a:rPr>
              <a:t>B. Pulmonary consolidation</a:t>
            </a:r>
          </a:p>
          <a:p>
            <a:pPr marL="0" indent="0">
              <a:buNone/>
            </a:pPr>
            <a:r>
              <a:rPr lang="en-US" dirty="0">
                <a:latin typeface="Arial" panose="020B0604020202020204" pitchFamily="34" charset="0"/>
                <a:cs typeface="Arial" panose="020B0604020202020204" pitchFamily="34" charset="0"/>
              </a:rPr>
              <a:t>C. Soft tissue mass</a:t>
            </a:r>
          </a:p>
          <a:p>
            <a:pPr marL="0" indent="0">
              <a:buNone/>
            </a:pPr>
            <a:r>
              <a:rPr lang="en-US" dirty="0">
                <a:latin typeface="Arial" panose="020B0604020202020204" pitchFamily="34" charset="0"/>
                <a:cs typeface="Arial" panose="020B0604020202020204" pitchFamily="34" charset="0"/>
              </a:rPr>
              <a:t>D. Pulmonary fibrosis</a:t>
            </a:r>
          </a:p>
          <a:p>
            <a:pPr marL="0" indent="0">
              <a:buNone/>
            </a:pPr>
            <a:r>
              <a:rPr lang="en-US" dirty="0">
                <a:latin typeface="Arial" panose="020B0604020202020204" pitchFamily="34" charset="0"/>
                <a:cs typeface="Arial" panose="020B0604020202020204" pitchFamily="34" charset="0"/>
              </a:rPr>
              <a:t>E. Pleural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B6FF92E3-EC5A-42BD-980E-F0435A1BAC66}"/>
              </a:ext>
            </a:extLst>
          </p:cNvPr>
          <p:cNvPicPr>
            <a:picLocks noChangeAspect="1"/>
          </p:cNvPicPr>
          <p:nvPr/>
        </p:nvPicPr>
        <p:blipFill>
          <a:blip r:embed="rId4"/>
          <a:stretch>
            <a:fillRect/>
          </a:stretch>
        </p:blipFill>
        <p:spPr>
          <a:xfrm>
            <a:off x="4905727" y="0"/>
            <a:ext cx="7282644" cy="6858000"/>
          </a:xfrm>
          <a:prstGeom prst="rect">
            <a:avLst/>
          </a:prstGeom>
        </p:spPr>
      </p:pic>
    </p:spTree>
    <p:extLst>
      <p:ext uri="{BB962C8B-B14F-4D97-AF65-F5344CB8AC3E}">
        <p14:creationId xmlns:p14="http://schemas.microsoft.com/office/powerpoint/2010/main" val="97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2456815"/>
          </a:xfrm>
        </p:spPr>
        <p:txBody>
          <a:bodyPr/>
          <a:lstStyle/>
          <a:p>
            <a:r>
              <a:rPr lang="en-US" sz="2000" b="1" dirty="0">
                <a:latin typeface="Arial" panose="020B0604020202020204" pitchFamily="34" charset="0"/>
                <a:cs typeface="Arial" panose="020B0604020202020204" pitchFamily="34" charset="0"/>
              </a:rPr>
              <a:t>QUIZ # 16</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88 year-old-female with chest pain and diastolic murmur;</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b="1"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611120"/>
            <a:ext cx="3809999" cy="5008879"/>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p>
          <a:p>
            <a:pPr marL="0" indent="0">
              <a:buNone/>
            </a:pPr>
            <a:r>
              <a:rPr lang="en-US" dirty="0">
                <a:latin typeface="Arial" panose="020B0604020202020204" pitchFamily="34" charset="0"/>
                <a:cs typeface="Arial" panose="020B0604020202020204" pitchFamily="34" charset="0"/>
              </a:rPr>
              <a:t>B. Aortic abnormality</a:t>
            </a:r>
          </a:p>
          <a:p>
            <a:pPr marL="0" indent="0">
              <a:buNone/>
            </a:pPr>
            <a:r>
              <a:rPr lang="en-US" dirty="0">
                <a:latin typeface="Arial" panose="020B0604020202020204" pitchFamily="34" charset="0"/>
                <a:cs typeface="Arial" panose="020B0604020202020204" pitchFamily="34" charset="0"/>
              </a:rPr>
              <a:t>C. Hilar abnormality</a:t>
            </a:r>
          </a:p>
          <a:p>
            <a:pPr marL="0" indent="0">
              <a:buNone/>
            </a:pPr>
            <a:r>
              <a:rPr lang="en-US" dirty="0">
                <a:latin typeface="Arial" panose="020B0604020202020204" pitchFamily="34" charset="0"/>
                <a:cs typeface="Arial" panose="020B0604020202020204" pitchFamily="34" charset="0"/>
              </a:rPr>
              <a:t>D. Technical factors due to patient rotation</a:t>
            </a:r>
          </a:p>
          <a:p>
            <a:pPr marL="0" indent="0">
              <a:buNone/>
            </a:pPr>
            <a:r>
              <a:rPr lang="en-US" dirty="0">
                <a:latin typeface="Arial" panose="020B0604020202020204" pitchFamily="34" charset="0"/>
                <a:cs typeface="Arial" panose="020B0604020202020204" pitchFamily="34" charset="0"/>
              </a:rPr>
              <a:t>E. Unfolded thoracic aorta due to ageing</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27E48512-D1FE-4644-896A-52221E884200}"/>
              </a:ext>
            </a:extLst>
          </p:cNvPr>
          <p:cNvPicPr>
            <a:picLocks noChangeAspect="1"/>
          </p:cNvPicPr>
          <p:nvPr/>
        </p:nvPicPr>
        <p:blipFill>
          <a:blip r:embed="rId4"/>
          <a:stretch>
            <a:fillRect/>
          </a:stretch>
        </p:blipFill>
        <p:spPr>
          <a:xfrm>
            <a:off x="5945192" y="-24585"/>
            <a:ext cx="6236647" cy="6882585"/>
          </a:xfrm>
          <a:prstGeom prst="rect">
            <a:avLst/>
          </a:prstGeom>
        </p:spPr>
      </p:pic>
    </p:spTree>
    <p:extLst>
      <p:ext uri="{BB962C8B-B14F-4D97-AF65-F5344CB8AC3E}">
        <p14:creationId xmlns:p14="http://schemas.microsoft.com/office/powerpoint/2010/main" val="2277617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17</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44 year-old-male with dry cough and breathlessness;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49600"/>
            <a:ext cx="3809999" cy="4470399"/>
          </a:xfrm>
        </p:spPr>
        <p:txBody>
          <a:bodyPr/>
          <a:lstStyle/>
          <a:p>
            <a:pPr marL="0" indent="0">
              <a:buNone/>
            </a:pPr>
            <a:r>
              <a:rPr lang="en-US" dirty="0">
                <a:latin typeface="Arial" panose="020B0604020202020204" pitchFamily="34" charset="0"/>
                <a:cs typeface="Arial" panose="020B0604020202020204" pitchFamily="34" charset="0"/>
              </a:rPr>
              <a:t>A. Interstitial shadowing</a:t>
            </a:r>
          </a:p>
          <a:p>
            <a:pPr marL="0" indent="0">
              <a:buNone/>
            </a:pPr>
            <a:r>
              <a:rPr lang="en-US" dirty="0">
                <a:latin typeface="Arial" panose="020B0604020202020204" pitchFamily="34" charset="0"/>
                <a:cs typeface="Arial" panose="020B0604020202020204" pitchFamily="34" charset="0"/>
              </a:rPr>
              <a:t>B. Bronchiectasis</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Vascular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CAC4387A-BFEE-4E6F-9171-A591326F687E}"/>
              </a:ext>
            </a:extLst>
          </p:cNvPr>
          <p:cNvPicPr>
            <a:picLocks noChangeAspect="1"/>
          </p:cNvPicPr>
          <p:nvPr/>
        </p:nvPicPr>
        <p:blipFill>
          <a:blip r:embed="rId4"/>
          <a:stretch>
            <a:fillRect/>
          </a:stretch>
        </p:blipFill>
        <p:spPr>
          <a:xfrm>
            <a:off x="4733925" y="8762"/>
            <a:ext cx="7458074" cy="6836247"/>
          </a:xfrm>
          <a:prstGeom prst="rect">
            <a:avLst/>
          </a:prstGeom>
        </p:spPr>
      </p:pic>
    </p:spTree>
    <p:extLst>
      <p:ext uri="{BB962C8B-B14F-4D97-AF65-F5344CB8AC3E}">
        <p14:creationId xmlns:p14="http://schemas.microsoft.com/office/powerpoint/2010/main" val="105606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18</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57 year-old-female presenting with chest pain and </a:t>
            </a:r>
            <a:r>
              <a:rPr lang="en-US" sz="2000" dirty="0" err="1">
                <a:latin typeface="Arial" panose="020B0604020202020204" pitchFamily="34" charset="0"/>
                <a:cs typeface="Arial" panose="020B0604020202020204" pitchFamily="34" charset="0"/>
              </a:rPr>
              <a:t>haemoptysis</a:t>
            </a:r>
            <a:r>
              <a:rPr lang="en-US" sz="2000" dirty="0">
                <a:latin typeface="Arial" panose="020B0604020202020204" pitchFamily="34" charset="0"/>
                <a:cs typeface="Arial" panose="020B0604020202020204" pitchFamily="34" charset="0"/>
              </a:rPr>
              <a: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276475"/>
            <a:ext cx="3809999" cy="5343525"/>
          </a:xfrm>
        </p:spPr>
        <p:txBody>
          <a:bodyPr>
            <a:normAutofit/>
          </a:bodyPr>
          <a:lstStyle/>
          <a:p>
            <a:pPr marL="0" indent="0">
              <a:buNone/>
            </a:pPr>
            <a:r>
              <a:rPr lang="en-US" dirty="0">
                <a:latin typeface="Arial" panose="020B0604020202020204" pitchFamily="34" charset="0"/>
                <a:cs typeface="Arial" panose="020B0604020202020204" pitchFamily="34" charset="0"/>
              </a:rPr>
              <a:t>A. Soft tissue mass and further cross-sectional imaging is advised</a:t>
            </a:r>
          </a:p>
          <a:p>
            <a:pPr marL="0" indent="0">
              <a:buNone/>
            </a:pPr>
            <a:r>
              <a:rPr lang="en-US" dirty="0">
                <a:latin typeface="Arial" panose="020B0604020202020204" pitchFamily="34" charset="0"/>
                <a:cs typeface="Arial" panose="020B0604020202020204" pitchFamily="34" charset="0"/>
              </a:rPr>
              <a:t>B. Pleural fluid collection and ultrasound is advised</a:t>
            </a:r>
          </a:p>
          <a:p>
            <a:pPr marL="0" indent="0">
              <a:buNone/>
            </a:pPr>
            <a:r>
              <a:rPr lang="en-US" dirty="0">
                <a:latin typeface="Arial" panose="020B0604020202020204" pitchFamily="34" charset="0"/>
                <a:cs typeface="Arial" panose="020B0604020202020204" pitchFamily="34" charset="0"/>
              </a:rPr>
              <a:t>C. Lobar collapse and endoscopy is advised</a:t>
            </a:r>
          </a:p>
          <a:p>
            <a:pPr marL="0" indent="0">
              <a:buNone/>
            </a:pPr>
            <a:r>
              <a:rPr lang="en-US" dirty="0">
                <a:latin typeface="Arial" panose="020B0604020202020204" pitchFamily="34" charset="0"/>
                <a:cs typeface="Arial" panose="020B0604020202020204" pitchFamily="34" charset="0"/>
              </a:rPr>
              <a:t>D. Pulmonary consolidation and a repeat chest radiograph is advised</a:t>
            </a:r>
          </a:p>
          <a:p>
            <a:pPr marL="0" indent="0">
              <a:buNone/>
            </a:pPr>
            <a:r>
              <a:rPr lang="en-US" dirty="0">
                <a:latin typeface="Arial" panose="020B0604020202020204" pitchFamily="34" charset="0"/>
                <a:cs typeface="Arial" panose="020B0604020202020204" pitchFamily="34" charset="0"/>
              </a:rPr>
              <a:t>E. </a:t>
            </a:r>
            <a:r>
              <a:rPr lang="en-US" dirty="0" err="1">
                <a:latin typeface="Arial" panose="020B0604020202020204" pitchFamily="34" charset="0"/>
                <a:cs typeface="Arial" panose="020B0604020202020204" pitchFamily="34" charset="0"/>
              </a:rPr>
              <a:t>Mulitple</a:t>
            </a:r>
            <a:r>
              <a:rPr lang="en-US" dirty="0">
                <a:latin typeface="Arial" panose="020B0604020202020204" pitchFamily="34" charset="0"/>
                <a:cs typeface="Arial" panose="020B0604020202020204" pitchFamily="34" charset="0"/>
              </a:rPr>
              <a:t> bony abnormalities and radioisotope bone scan is advised</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7457704C-590F-4C3C-9329-792479C2EE34}"/>
              </a:ext>
            </a:extLst>
          </p:cNvPr>
          <p:cNvPicPr>
            <a:picLocks noChangeAspect="1"/>
          </p:cNvPicPr>
          <p:nvPr/>
        </p:nvPicPr>
        <p:blipFill>
          <a:blip r:embed="rId4"/>
          <a:stretch>
            <a:fillRect/>
          </a:stretch>
        </p:blipFill>
        <p:spPr>
          <a:xfrm>
            <a:off x="5395912" y="0"/>
            <a:ext cx="6796088" cy="6897521"/>
          </a:xfrm>
          <a:prstGeom prst="rect">
            <a:avLst/>
          </a:prstGeom>
        </p:spPr>
      </p:pic>
    </p:spTree>
    <p:extLst>
      <p:ext uri="{BB962C8B-B14F-4D97-AF65-F5344CB8AC3E}">
        <p14:creationId xmlns:p14="http://schemas.microsoft.com/office/powerpoint/2010/main" val="352324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38 year-old-female with chronic renal failure due to polycystic kidney disease. Blood biochemistry revealed </a:t>
            </a:r>
            <a:r>
              <a:rPr lang="en-US" sz="2000" dirty="0" err="1">
                <a:latin typeface="Arial" panose="020B0604020202020204" pitchFamily="34" charset="0"/>
                <a:cs typeface="Arial" panose="020B0604020202020204" pitchFamily="34" charset="0"/>
              </a:rPr>
              <a:t>hypocalcaemia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hyperphosphataemia</a:t>
            </a:r>
            <a:r>
              <a:rPr lang="en-US" sz="2000" dirty="0">
                <a:latin typeface="Arial" panose="020B0604020202020204" pitchFamily="34" charset="0"/>
                <a:cs typeface="Arial" panose="020B0604020202020204" pitchFamily="34" charset="0"/>
              </a:rPr>
              <a:t> and elevated parathyroid hormone levels;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diagnosis?</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3809999" cy="3800474"/>
          </a:xfrm>
        </p:spPr>
        <p:txBody>
          <a:bodyPr/>
          <a:lstStyle/>
          <a:p>
            <a:pPr marL="0" indent="0">
              <a:buNone/>
            </a:pPr>
            <a:r>
              <a:rPr lang="en-US" dirty="0">
                <a:latin typeface="Arial" panose="020B0604020202020204" pitchFamily="34" charset="0"/>
                <a:cs typeface="Arial" panose="020B0604020202020204" pitchFamily="34" charset="0"/>
              </a:rPr>
              <a:t>A. Enchondromas</a:t>
            </a:r>
          </a:p>
          <a:p>
            <a:pPr marL="0" indent="0">
              <a:buNone/>
            </a:pPr>
            <a:r>
              <a:rPr lang="en-US" dirty="0">
                <a:latin typeface="Arial" panose="020B0604020202020204" pitchFamily="34" charset="0"/>
                <a:cs typeface="Arial" panose="020B0604020202020204" pitchFamily="34" charset="0"/>
              </a:rPr>
              <a:t>B. Fibrous dysplasia</a:t>
            </a:r>
          </a:p>
          <a:p>
            <a:pPr marL="0" indent="0">
              <a:buNone/>
            </a:pPr>
            <a:r>
              <a:rPr lang="en-US" dirty="0">
                <a:latin typeface="Arial" panose="020B0604020202020204" pitchFamily="34" charset="0"/>
                <a:cs typeface="Arial" panose="020B0604020202020204" pitchFamily="34" charset="0"/>
              </a:rPr>
              <a:t>C. Aneurysmal bone cysts</a:t>
            </a:r>
          </a:p>
          <a:p>
            <a:pPr marL="0" indent="0">
              <a:buNone/>
            </a:pPr>
            <a:r>
              <a:rPr lang="en-US" dirty="0">
                <a:latin typeface="Arial" panose="020B0604020202020204" pitchFamily="34" charset="0"/>
                <a:cs typeface="Arial" panose="020B0604020202020204" pitchFamily="34" charset="0"/>
              </a:rPr>
              <a:t>D. Brown </a:t>
            </a:r>
            <a:r>
              <a:rPr lang="en-US" dirty="0" err="1">
                <a:latin typeface="Arial" panose="020B0604020202020204" pitchFamily="34" charset="0"/>
                <a:cs typeface="Arial" panose="020B0604020202020204" pitchFamily="34" charset="0"/>
              </a:rPr>
              <a:t>tumours</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E. Simple bone cysts</a:t>
            </a:r>
          </a:p>
        </p:txBody>
      </p:sp>
      <p:pic>
        <p:nvPicPr>
          <p:cNvPr id="4" name="Picture 3">
            <a:extLst>
              <a:ext uri="{FF2B5EF4-FFF2-40B4-BE49-F238E27FC236}">
                <a16:creationId xmlns:a16="http://schemas.microsoft.com/office/drawing/2014/main" id="{C6BD0CAD-9162-43CE-A484-206CB360B463}"/>
              </a:ext>
            </a:extLst>
          </p:cNvPr>
          <p:cNvPicPr>
            <a:picLocks noChangeAspect="1"/>
          </p:cNvPicPr>
          <p:nvPr/>
        </p:nvPicPr>
        <p:blipFill>
          <a:blip r:embed="rId3"/>
          <a:stretch>
            <a:fillRect/>
          </a:stretch>
        </p:blipFill>
        <p:spPr>
          <a:xfrm>
            <a:off x="5058865" y="0"/>
            <a:ext cx="7133135" cy="6858000"/>
          </a:xfrm>
          <a:prstGeom prst="rect">
            <a:avLst/>
          </a:prstGeom>
        </p:spPr>
      </p:pic>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4"/>
          <a:stretch>
            <a:fillRect/>
          </a:stretch>
        </p:blipFill>
        <p:spPr>
          <a:xfrm>
            <a:off x="66675" y="71638"/>
            <a:ext cx="2747961" cy="480812"/>
          </a:xfrm>
          <a:prstGeom prst="rect">
            <a:avLst/>
          </a:prstGeom>
        </p:spPr>
      </p:pic>
    </p:spTree>
    <p:extLst>
      <p:ext uri="{BB962C8B-B14F-4D97-AF65-F5344CB8AC3E}">
        <p14:creationId xmlns:p14="http://schemas.microsoft.com/office/powerpoint/2010/main" val="3923592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19</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42 year-old-presenting with left sided chest pain and shortness of breath;</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028950"/>
            <a:ext cx="3809999" cy="4591049"/>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p>
          <a:p>
            <a:pPr marL="0" indent="0">
              <a:buNone/>
            </a:pPr>
            <a:r>
              <a:rPr lang="en-US" dirty="0">
                <a:latin typeface="Arial" panose="020B0604020202020204" pitchFamily="34" charset="0"/>
                <a:cs typeface="Arial" panose="020B0604020202020204" pitchFamily="34" charset="0"/>
              </a:rPr>
              <a:t>B. Mediastinal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Pulmonary vasculature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09D96566-A67B-429C-B644-EB4C7D786832}"/>
              </a:ext>
            </a:extLst>
          </p:cNvPr>
          <p:cNvPicPr>
            <a:picLocks noChangeAspect="1"/>
          </p:cNvPicPr>
          <p:nvPr/>
        </p:nvPicPr>
        <p:blipFill>
          <a:blip r:embed="rId4"/>
          <a:stretch>
            <a:fillRect/>
          </a:stretch>
        </p:blipFill>
        <p:spPr>
          <a:xfrm>
            <a:off x="4876801" y="-4562"/>
            <a:ext cx="7315199" cy="6858000"/>
          </a:xfrm>
          <a:prstGeom prst="rect">
            <a:avLst/>
          </a:prstGeom>
        </p:spPr>
      </p:pic>
    </p:spTree>
    <p:extLst>
      <p:ext uri="{BB962C8B-B14F-4D97-AF65-F5344CB8AC3E}">
        <p14:creationId xmlns:p14="http://schemas.microsoft.com/office/powerpoint/2010/main" val="421707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a:latin typeface="Arial" panose="020B0604020202020204" pitchFamily="34" charset="0"/>
                <a:cs typeface="Arial" panose="020B0604020202020204" pitchFamily="34" charset="0"/>
              </a:rPr>
              <a:t>QUIZ # 20</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34 year-old-male with productive cough and pleurisy;</a:t>
            </a:r>
            <a:br>
              <a:rPr lang="en-US" sz="2000">
                <a:latin typeface="Arial" panose="020B0604020202020204" pitchFamily="34" charset="0"/>
                <a:cs typeface="Arial" panose="020B0604020202020204" pitchFamily="34" charset="0"/>
              </a:rPr>
            </a:br>
            <a:br>
              <a:rPr lang="en-US" sz="2000">
                <a:latin typeface="Arial" panose="020B0604020202020204" pitchFamily="34" charset="0"/>
                <a:cs typeface="Arial" panose="020B0604020202020204" pitchFamily="34" charset="0"/>
              </a:rPr>
            </a:br>
            <a:br>
              <a:rPr lang="en-US" sz="2000">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What is the main abnormality?</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209925"/>
            <a:ext cx="3809999" cy="4410074"/>
          </a:xfrm>
        </p:spPr>
        <p:txBody>
          <a:bodyPr/>
          <a:lstStyle/>
          <a:p>
            <a:pPr marL="0" indent="0">
              <a:buNone/>
            </a:pPr>
            <a:r>
              <a:rPr lang="en-US" dirty="0">
                <a:latin typeface="Arial" panose="020B0604020202020204" pitchFamily="34" charset="0"/>
                <a:cs typeface="Arial" panose="020B0604020202020204" pitchFamily="34" charset="0"/>
              </a:rPr>
              <a:t>A. Normal appearances</a:t>
            </a:r>
          </a:p>
          <a:p>
            <a:pPr marL="0" indent="0">
              <a:buNone/>
            </a:pPr>
            <a:r>
              <a:rPr lang="en-US" dirty="0">
                <a:latin typeface="Arial" panose="020B0604020202020204" pitchFamily="34" charset="0"/>
                <a:cs typeface="Arial" panose="020B0604020202020204" pitchFamily="34" charset="0"/>
              </a:rPr>
              <a:t>B. Perihilar bronchial wall thickening</a:t>
            </a:r>
          </a:p>
          <a:p>
            <a:pPr marL="0" indent="0">
              <a:buNone/>
            </a:pPr>
            <a:r>
              <a:rPr lang="en-US" dirty="0">
                <a:latin typeface="Arial" panose="020B0604020202020204" pitchFamily="34" charset="0"/>
                <a:cs typeface="Arial" panose="020B0604020202020204" pitchFamily="34" charset="0"/>
              </a:rPr>
              <a:t>C. Tracheal abnormality</a:t>
            </a:r>
          </a:p>
          <a:p>
            <a:pPr marL="0" indent="0">
              <a:buNone/>
            </a:pPr>
            <a:r>
              <a:rPr lang="en-US" dirty="0">
                <a:latin typeface="Arial" panose="020B0604020202020204" pitchFamily="34" charset="0"/>
                <a:cs typeface="Arial" panose="020B0604020202020204" pitchFamily="34" charset="0"/>
              </a:rPr>
              <a:t>D. Mediastinal abnormality</a:t>
            </a:r>
          </a:p>
          <a:p>
            <a:pPr marL="0" indent="0">
              <a:buNone/>
            </a:pPr>
            <a:r>
              <a:rPr lang="en-US" dirty="0">
                <a:latin typeface="Arial" panose="020B0604020202020204" pitchFamily="34" charset="0"/>
                <a:cs typeface="Arial" panose="020B0604020202020204" pitchFamily="34" charset="0"/>
              </a:rPr>
              <a:t>E. Consolidation</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BB269AB0-148F-4BB4-9C42-FF0237DE8067}"/>
              </a:ext>
            </a:extLst>
          </p:cNvPr>
          <p:cNvPicPr>
            <a:picLocks noChangeAspect="1"/>
          </p:cNvPicPr>
          <p:nvPr/>
        </p:nvPicPr>
        <p:blipFill>
          <a:blip r:embed="rId4"/>
          <a:stretch>
            <a:fillRect/>
          </a:stretch>
        </p:blipFill>
        <p:spPr>
          <a:xfrm>
            <a:off x="6273929" y="0"/>
            <a:ext cx="5918071" cy="6858000"/>
          </a:xfrm>
          <a:prstGeom prst="rect">
            <a:avLst/>
          </a:prstGeom>
        </p:spPr>
      </p:pic>
    </p:spTree>
    <p:extLst>
      <p:ext uri="{BB962C8B-B14F-4D97-AF65-F5344CB8AC3E}">
        <p14:creationId xmlns:p14="http://schemas.microsoft.com/office/powerpoint/2010/main" val="368640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21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35 year-old-male with chronic diarrhea and weight loss;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019425"/>
            <a:ext cx="3809999" cy="4600574"/>
          </a:xfrm>
        </p:spPr>
        <p:txBody>
          <a:bodyPr/>
          <a:lstStyle/>
          <a:p>
            <a:pPr marL="0" indent="0">
              <a:buNone/>
            </a:pPr>
            <a:r>
              <a:rPr lang="en-US" dirty="0">
                <a:latin typeface="Arial" panose="020B0604020202020204" pitchFamily="34" charset="0"/>
                <a:cs typeface="Arial" panose="020B0604020202020204" pitchFamily="34" charset="0"/>
              </a:rPr>
              <a:t>A. Bilateral pleural effusions</a:t>
            </a:r>
          </a:p>
          <a:p>
            <a:pPr marL="0" indent="0">
              <a:buNone/>
            </a:pPr>
            <a:r>
              <a:rPr lang="en-US" dirty="0">
                <a:latin typeface="Arial" panose="020B0604020202020204" pitchFamily="34" charset="0"/>
                <a:cs typeface="Arial" panose="020B0604020202020204" pitchFamily="34" charset="0"/>
              </a:rPr>
              <a:t>B. Mediastinal abnormality</a:t>
            </a:r>
          </a:p>
          <a:p>
            <a:pPr marL="0" indent="0">
              <a:buNone/>
            </a:pPr>
            <a:r>
              <a:rPr lang="en-US" dirty="0">
                <a:latin typeface="Arial" panose="020B0604020202020204" pitchFamily="34" charset="0"/>
                <a:cs typeface="Arial" panose="020B0604020202020204" pitchFamily="34" charset="0"/>
              </a:rPr>
              <a:t>C. Cardiomegaly and pleural effusions</a:t>
            </a:r>
          </a:p>
          <a:p>
            <a:pPr marL="0" indent="0">
              <a:buNone/>
            </a:pPr>
            <a:r>
              <a:rPr lang="en-US" dirty="0">
                <a:latin typeface="Arial" panose="020B0604020202020204" pitchFamily="34" charset="0"/>
                <a:cs typeface="Arial" panose="020B0604020202020204" pitchFamily="34" charset="0"/>
              </a:rPr>
              <a:t>D. Left atrial enlargement</a:t>
            </a:r>
          </a:p>
          <a:p>
            <a:pPr marL="0" indent="0">
              <a:buNone/>
            </a:pPr>
            <a:r>
              <a:rPr lang="en-US" dirty="0">
                <a:latin typeface="Arial" panose="020B0604020202020204" pitchFamily="34" charset="0"/>
                <a:cs typeface="Arial" panose="020B0604020202020204" pitchFamily="34" charset="0"/>
              </a:rPr>
              <a:t>E. Left ventricular </a:t>
            </a:r>
            <a:r>
              <a:rPr lang="en-US" dirty="0" err="1">
                <a:latin typeface="Arial" panose="020B0604020202020204" pitchFamily="34" charset="0"/>
                <a:cs typeface="Arial" panose="020B0604020202020204" pitchFamily="34" charset="0"/>
              </a:rPr>
              <a:t>aneursym</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5448A143-BA5B-4CB5-97D6-654FFDEB1298}"/>
              </a:ext>
            </a:extLst>
          </p:cNvPr>
          <p:cNvPicPr>
            <a:picLocks noChangeAspect="1"/>
          </p:cNvPicPr>
          <p:nvPr/>
        </p:nvPicPr>
        <p:blipFill>
          <a:blip r:embed="rId4"/>
          <a:stretch>
            <a:fillRect/>
          </a:stretch>
        </p:blipFill>
        <p:spPr>
          <a:xfrm>
            <a:off x="5572443" y="21681"/>
            <a:ext cx="6619558" cy="6836319"/>
          </a:xfrm>
          <a:prstGeom prst="rect">
            <a:avLst/>
          </a:prstGeom>
        </p:spPr>
      </p:pic>
    </p:spTree>
    <p:extLst>
      <p:ext uri="{BB962C8B-B14F-4D97-AF65-F5344CB8AC3E}">
        <p14:creationId xmlns:p14="http://schemas.microsoft.com/office/powerpoint/2010/main" val="255794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22</a:t>
            </a: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1. Which of the following is not evident on the chest radiograph?</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 Evidence of previous surgery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B. </a:t>
            </a:r>
            <a:r>
              <a:rPr lang="en-US" sz="2000" dirty="0" err="1">
                <a:latin typeface="Arial" panose="020B0604020202020204" pitchFamily="34" charset="0"/>
                <a:cs typeface="Arial" panose="020B0604020202020204" pitchFamily="34" charset="0"/>
              </a:rPr>
              <a:t>Malpositioned</a:t>
            </a:r>
            <a:r>
              <a:rPr lang="en-US" sz="2000" dirty="0">
                <a:latin typeface="Arial" panose="020B0604020202020204" pitchFamily="34" charset="0"/>
                <a:cs typeface="Arial" panose="020B0604020202020204" pitchFamily="34" charset="0"/>
              </a:rPr>
              <a:t> tracheostomy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 </a:t>
            </a:r>
            <a:r>
              <a:rPr lang="en-US" sz="2000" dirty="0" err="1">
                <a:latin typeface="Arial" panose="020B0604020202020204" pitchFamily="34" charset="0"/>
                <a:cs typeface="Arial" panose="020B0604020202020204" pitchFamily="34" charset="0"/>
              </a:rPr>
              <a:t>Mulitple</a:t>
            </a:r>
            <a:r>
              <a:rPr lang="en-US" sz="2000" dirty="0">
                <a:latin typeface="Arial" panose="020B0604020202020204" pitchFamily="34" charset="0"/>
                <a:cs typeface="Arial" panose="020B0604020202020204" pitchFamily="34" charset="0"/>
              </a:rPr>
              <a:t> pulmonary nodules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D. Bilateral pleural effusions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 Normal heart size</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2. What is the most likely cause for these appearances?</a:t>
            </a:r>
            <a:br>
              <a:rPr lang="en-US" sz="2000" b="1"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 Wegener’s granulomatosis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B. Parathyroid hyperplasia</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 Metastatic laryngeal carcinoma</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D. Sarcoidosis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 Hereditary </a:t>
            </a:r>
            <a:r>
              <a:rPr lang="en-US" sz="2000" dirty="0" err="1">
                <a:latin typeface="Arial" panose="020B0604020202020204" pitchFamily="34" charset="0"/>
                <a:cs typeface="Arial" panose="020B0604020202020204" pitchFamily="34" charset="0"/>
              </a:rPr>
              <a:t>haemorrhagic</a:t>
            </a:r>
            <a:r>
              <a:rPr lang="en-US" sz="2000" dirty="0">
                <a:latin typeface="Arial" panose="020B0604020202020204" pitchFamily="34" charset="0"/>
                <a:cs typeface="Arial" panose="020B0604020202020204" pitchFamily="34" charset="0"/>
              </a:rPr>
              <a:t> telangiectasia</a:t>
            </a:r>
            <a:endParaRPr lang="en-US"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7" name="Picture 6">
            <a:extLst>
              <a:ext uri="{FF2B5EF4-FFF2-40B4-BE49-F238E27FC236}">
                <a16:creationId xmlns:a16="http://schemas.microsoft.com/office/drawing/2014/main" id="{2DE5B7DE-CA9C-4040-97B2-DBB7A8E9B3A0}"/>
              </a:ext>
            </a:extLst>
          </p:cNvPr>
          <p:cNvPicPr>
            <a:picLocks noChangeAspect="1"/>
          </p:cNvPicPr>
          <p:nvPr/>
        </p:nvPicPr>
        <p:blipFill>
          <a:blip r:embed="rId4"/>
          <a:stretch>
            <a:fillRect/>
          </a:stretch>
        </p:blipFill>
        <p:spPr>
          <a:xfrm>
            <a:off x="4653280" y="2076"/>
            <a:ext cx="7528560" cy="6855924"/>
          </a:xfrm>
          <a:prstGeom prst="rect">
            <a:avLst/>
          </a:prstGeom>
        </p:spPr>
      </p:pic>
    </p:spTree>
    <p:extLst>
      <p:ext uri="{BB962C8B-B14F-4D97-AF65-F5344CB8AC3E}">
        <p14:creationId xmlns:p14="http://schemas.microsoft.com/office/powerpoint/2010/main" val="2177286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2305050"/>
          </a:xfrm>
        </p:spPr>
        <p:txBody>
          <a:bodyPr/>
          <a:lstStyle/>
          <a:p>
            <a:r>
              <a:rPr lang="en-US" sz="2000" b="1" dirty="0">
                <a:latin typeface="Arial" panose="020B0604020202020204" pitchFamily="34" charset="0"/>
                <a:cs typeface="Arial" panose="020B0604020202020204" pitchFamily="34" charset="0"/>
              </a:rPr>
              <a:t>QUIZ # 23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61-year-old female with shortness of breath at rest;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219450"/>
            <a:ext cx="3809999" cy="4400549"/>
          </a:xfrm>
        </p:spPr>
        <p:txBody>
          <a:bodyPr/>
          <a:lstStyle/>
          <a:p>
            <a:pPr marL="0" indent="0">
              <a:buNone/>
            </a:pPr>
            <a:r>
              <a:rPr lang="en-US" dirty="0">
                <a:latin typeface="Arial" panose="020B0604020202020204" pitchFamily="34" charset="0"/>
                <a:cs typeface="Arial" panose="020B0604020202020204" pitchFamily="34" charset="0"/>
              </a:rPr>
              <a:t>A. Lobar collapse</a:t>
            </a:r>
          </a:p>
          <a:p>
            <a:pPr marL="0" indent="0">
              <a:buNone/>
            </a:pPr>
            <a:r>
              <a:rPr lang="en-US" dirty="0">
                <a:latin typeface="Arial" panose="020B0604020202020204" pitchFamily="34" charset="0"/>
                <a:cs typeface="Arial" panose="020B0604020202020204" pitchFamily="34" charset="0"/>
              </a:rPr>
              <a:t>B. Pleural effusion</a:t>
            </a:r>
          </a:p>
          <a:p>
            <a:pPr marL="0" indent="0">
              <a:buNone/>
            </a:pPr>
            <a:r>
              <a:rPr lang="en-US" dirty="0">
                <a:latin typeface="Arial" panose="020B0604020202020204" pitchFamily="34" charset="0"/>
                <a:cs typeface="Arial" panose="020B0604020202020204" pitchFamily="34" charset="0"/>
              </a:rPr>
              <a:t>C. Pneumonectomy</a:t>
            </a:r>
          </a:p>
          <a:p>
            <a:pPr marL="0" indent="0">
              <a:buNone/>
            </a:pPr>
            <a:r>
              <a:rPr lang="en-US" dirty="0">
                <a:latin typeface="Arial" panose="020B0604020202020204" pitchFamily="34" charset="0"/>
                <a:cs typeface="Arial" panose="020B0604020202020204" pitchFamily="34" charset="0"/>
              </a:rPr>
              <a:t>D. Bronchopleural fistula</a:t>
            </a:r>
          </a:p>
          <a:p>
            <a:pPr marL="0" indent="0">
              <a:buNone/>
            </a:pPr>
            <a:r>
              <a:rPr lang="en-US" dirty="0">
                <a:latin typeface="Arial" panose="020B0604020202020204" pitchFamily="34" charset="0"/>
                <a:cs typeface="Arial" panose="020B0604020202020204" pitchFamily="34" charset="0"/>
              </a:rPr>
              <a:t>E. Pulmonary consolidation and cavitation</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01267FA5-9145-462D-B501-FD90B4984CF6}"/>
              </a:ext>
            </a:extLst>
          </p:cNvPr>
          <p:cNvPicPr>
            <a:picLocks noChangeAspect="1"/>
          </p:cNvPicPr>
          <p:nvPr/>
        </p:nvPicPr>
        <p:blipFill>
          <a:blip r:embed="rId4"/>
          <a:stretch>
            <a:fillRect/>
          </a:stretch>
        </p:blipFill>
        <p:spPr>
          <a:xfrm>
            <a:off x="4916847" y="0"/>
            <a:ext cx="7280396" cy="6858000"/>
          </a:xfrm>
          <a:prstGeom prst="rect">
            <a:avLst/>
          </a:prstGeom>
        </p:spPr>
      </p:pic>
    </p:spTree>
    <p:extLst>
      <p:ext uri="{BB962C8B-B14F-4D97-AF65-F5344CB8AC3E}">
        <p14:creationId xmlns:p14="http://schemas.microsoft.com/office/powerpoint/2010/main" val="1482803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2695575"/>
          </a:xfrm>
        </p:spPr>
        <p:txBody>
          <a:bodyPr/>
          <a:lstStyle/>
          <a:p>
            <a:r>
              <a:rPr lang="en-US" sz="2000" b="1" dirty="0">
                <a:latin typeface="Arial" panose="020B0604020202020204" pitchFamily="34" charset="0"/>
                <a:cs typeface="Arial" panose="020B0604020202020204" pitchFamily="34" charset="0"/>
              </a:rPr>
              <a:t>QUIZ # 24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34-year-old male with nausea and chest discomfort;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000054"/>
            <a:ext cx="3809999" cy="4619945"/>
          </a:xfrm>
        </p:spPr>
        <p:txBody>
          <a:bodyPr/>
          <a:lstStyle/>
          <a:p>
            <a:pPr marL="0" indent="0">
              <a:buNone/>
            </a:pPr>
            <a:r>
              <a:rPr lang="en-US" dirty="0">
                <a:latin typeface="Arial" panose="020B0604020202020204" pitchFamily="34" charset="0"/>
                <a:cs typeface="Arial" panose="020B0604020202020204" pitchFamily="34" charset="0"/>
              </a:rPr>
              <a:t>A. Mediastinal abnormality</a:t>
            </a:r>
          </a:p>
          <a:p>
            <a:pPr marL="0" indent="0">
              <a:buNone/>
            </a:pPr>
            <a:r>
              <a:rPr lang="en-US" dirty="0">
                <a:latin typeface="Arial" panose="020B0604020202020204" pitchFamily="34" charset="0"/>
                <a:cs typeface="Arial" panose="020B0604020202020204" pitchFamily="34" charset="0"/>
              </a:rPr>
              <a:t>B. Hilar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Pleural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D33D3B61-CB89-442E-A3A2-AC9DFC721F77}"/>
              </a:ext>
            </a:extLst>
          </p:cNvPr>
          <p:cNvPicPr>
            <a:picLocks noChangeAspect="1"/>
          </p:cNvPicPr>
          <p:nvPr/>
        </p:nvPicPr>
        <p:blipFill>
          <a:blip r:embed="rId4"/>
          <a:stretch>
            <a:fillRect/>
          </a:stretch>
        </p:blipFill>
        <p:spPr>
          <a:xfrm>
            <a:off x="4495800" y="10274"/>
            <a:ext cx="7696200" cy="6847726"/>
          </a:xfrm>
          <a:prstGeom prst="rect">
            <a:avLst/>
          </a:prstGeom>
        </p:spPr>
      </p:pic>
    </p:spTree>
    <p:extLst>
      <p:ext uri="{BB962C8B-B14F-4D97-AF65-F5344CB8AC3E}">
        <p14:creationId xmlns:p14="http://schemas.microsoft.com/office/powerpoint/2010/main" val="33577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6"/>
            <a:ext cx="4591050" cy="1845388"/>
          </a:xfrm>
        </p:spPr>
        <p:txBody>
          <a:bodyPr/>
          <a:lstStyle/>
          <a:p>
            <a:r>
              <a:rPr lang="en-US" sz="2000" b="1" dirty="0">
                <a:latin typeface="Arial" panose="020B0604020202020204" pitchFamily="34" charset="0"/>
                <a:cs typeface="Arial" panose="020B0604020202020204" pitchFamily="34" charset="0"/>
              </a:rPr>
              <a:t>QUIZ # 25</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42-year-old male with pleuritic chest pain;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95263"/>
            <a:ext cx="4271159" cy="4424736"/>
          </a:xfrm>
        </p:spPr>
        <p:txBody>
          <a:bodyPr/>
          <a:lstStyle/>
          <a:p>
            <a:pPr marL="0" indent="0">
              <a:buNone/>
            </a:pPr>
            <a:r>
              <a:rPr lang="en-US" dirty="0">
                <a:latin typeface="Arial" panose="020B0604020202020204" pitchFamily="34" charset="0"/>
                <a:cs typeface="Arial" panose="020B0604020202020204" pitchFamily="34" charset="0"/>
              </a:rPr>
              <a:t>A. Hilum abnormality</a:t>
            </a:r>
          </a:p>
          <a:p>
            <a:pPr marL="0" indent="0">
              <a:buNone/>
            </a:pPr>
            <a:r>
              <a:rPr lang="en-US" dirty="0">
                <a:latin typeface="Arial" panose="020B0604020202020204" pitchFamily="34" charset="0"/>
                <a:cs typeface="Arial" panose="020B0604020202020204" pitchFamily="34" charset="0"/>
              </a:rPr>
              <a:t>B. Lung parenchymal abnormality</a:t>
            </a:r>
          </a:p>
          <a:p>
            <a:pPr marL="0" indent="0">
              <a:buNone/>
            </a:pPr>
            <a:r>
              <a:rPr lang="en-US" dirty="0">
                <a:latin typeface="Arial" panose="020B0604020202020204" pitchFamily="34" charset="0"/>
                <a:cs typeface="Arial" panose="020B0604020202020204" pitchFamily="34" charset="0"/>
              </a:rPr>
              <a:t>C. Pleural abnormality</a:t>
            </a:r>
          </a:p>
          <a:p>
            <a:pPr marL="0" indent="0">
              <a:buNone/>
            </a:pPr>
            <a:r>
              <a:rPr lang="en-US" dirty="0">
                <a:latin typeface="Arial" panose="020B0604020202020204" pitchFamily="34" charset="0"/>
                <a:cs typeface="Arial" panose="020B0604020202020204" pitchFamily="34" charset="0"/>
              </a:rPr>
              <a:t>D. Cardiac outline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C66FD10F-F056-492A-8CDC-109D3B537335}"/>
              </a:ext>
            </a:extLst>
          </p:cNvPr>
          <p:cNvPicPr>
            <a:picLocks noChangeAspect="1"/>
          </p:cNvPicPr>
          <p:nvPr/>
        </p:nvPicPr>
        <p:blipFill>
          <a:blip r:embed="rId4"/>
          <a:stretch>
            <a:fillRect/>
          </a:stretch>
        </p:blipFill>
        <p:spPr>
          <a:xfrm>
            <a:off x="4876801" y="0"/>
            <a:ext cx="7398129" cy="6858000"/>
          </a:xfrm>
          <a:prstGeom prst="rect">
            <a:avLst/>
          </a:prstGeom>
        </p:spPr>
      </p:pic>
    </p:spTree>
    <p:extLst>
      <p:ext uri="{BB962C8B-B14F-4D97-AF65-F5344CB8AC3E}">
        <p14:creationId xmlns:p14="http://schemas.microsoft.com/office/powerpoint/2010/main" val="3917553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26</a:t>
            </a:r>
            <a:br>
              <a:rPr lang="en-US" sz="2000" b="1"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67-year-old male presenting with weight loss and back pain;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092521"/>
            <a:ext cx="4240336" cy="4527478"/>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p>
          <a:p>
            <a:pPr marL="0" indent="0">
              <a:buNone/>
            </a:pPr>
            <a:r>
              <a:rPr lang="en-US" dirty="0">
                <a:latin typeface="Arial" panose="020B0604020202020204" pitchFamily="34" charset="0"/>
                <a:cs typeface="Arial" panose="020B0604020202020204" pitchFamily="34" charset="0"/>
              </a:rPr>
              <a:t>B. Vascular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Soft tissue abnormality</a:t>
            </a:r>
          </a:p>
          <a:p>
            <a:pPr marL="0" indent="0">
              <a:buNone/>
            </a:pPr>
            <a:r>
              <a:rPr lang="en-US" dirty="0">
                <a:latin typeface="Arial" panose="020B0604020202020204" pitchFamily="34" charset="0"/>
                <a:cs typeface="Arial" panose="020B0604020202020204" pitchFamily="34" charset="0"/>
              </a:rPr>
              <a:t>E. Airway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BD793481-B793-47E0-96E0-095BEF813C78}"/>
              </a:ext>
            </a:extLst>
          </p:cNvPr>
          <p:cNvPicPr>
            <a:picLocks noChangeAspect="1"/>
          </p:cNvPicPr>
          <p:nvPr/>
        </p:nvPicPr>
        <p:blipFill>
          <a:blip r:embed="rId4"/>
          <a:stretch>
            <a:fillRect/>
          </a:stretch>
        </p:blipFill>
        <p:spPr>
          <a:xfrm>
            <a:off x="4579007" y="0"/>
            <a:ext cx="7612993" cy="6858000"/>
          </a:xfrm>
          <a:prstGeom prst="rect">
            <a:avLst/>
          </a:prstGeom>
        </p:spPr>
      </p:pic>
    </p:spTree>
    <p:extLst>
      <p:ext uri="{BB962C8B-B14F-4D97-AF65-F5344CB8AC3E}">
        <p14:creationId xmlns:p14="http://schemas.microsoft.com/office/powerpoint/2010/main" val="1836404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27</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32-year-old male intravenous drug user admitted with ongoing fevers, productive cough and feeling generally unwell;</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46580" y="2342510"/>
            <a:ext cx="6017231" cy="5133653"/>
          </a:xfrm>
        </p:spPr>
        <p:txBody>
          <a:bodyPr>
            <a:normAutofit/>
          </a:bodyPr>
          <a:lstStyle/>
          <a:p>
            <a:pPr marL="0" indent="0">
              <a:buNone/>
            </a:pPr>
            <a:r>
              <a:rPr lang="en-US" sz="1400" b="1" dirty="0">
                <a:latin typeface="Arial" panose="020B0604020202020204" pitchFamily="34" charset="0"/>
                <a:cs typeface="Arial" panose="020B0604020202020204" pitchFamily="34" charset="0"/>
              </a:rPr>
              <a:t>1. What are the main abnormalities?</a:t>
            </a:r>
          </a:p>
          <a:p>
            <a:pPr marL="0" indent="0">
              <a:buNone/>
            </a:pPr>
            <a:r>
              <a:rPr lang="en-US" sz="1400" dirty="0">
                <a:latin typeface="Arial" panose="020B0604020202020204" pitchFamily="34" charset="0"/>
                <a:cs typeface="Arial" panose="020B0604020202020204" pitchFamily="34" charset="0"/>
              </a:rPr>
              <a:t>A. Lung parenchymal abnormalities with lymphadenopathy</a:t>
            </a:r>
          </a:p>
          <a:p>
            <a:pPr marL="0" indent="0">
              <a:buNone/>
            </a:pPr>
            <a:r>
              <a:rPr lang="en-US" sz="1400" dirty="0">
                <a:latin typeface="Arial" panose="020B0604020202020204" pitchFamily="34" charset="0"/>
                <a:cs typeface="Arial" panose="020B0604020202020204" pitchFamily="34" charset="0"/>
              </a:rPr>
              <a:t>B. Lung parenchymal abnormalities and a paravertebral collection</a:t>
            </a:r>
          </a:p>
          <a:p>
            <a:pPr marL="0" indent="0">
              <a:buNone/>
            </a:pPr>
            <a:r>
              <a:rPr lang="en-US" sz="1400" dirty="0">
                <a:latin typeface="Arial" panose="020B0604020202020204" pitchFamily="34" charset="0"/>
                <a:cs typeface="Arial" panose="020B0604020202020204" pitchFamily="34" charset="0"/>
              </a:rPr>
              <a:t>C. Lung parenchymal abnormalities with possible cavitation and bony lesions</a:t>
            </a:r>
          </a:p>
          <a:p>
            <a:pPr marL="0" indent="0">
              <a:buNone/>
            </a:pPr>
            <a:r>
              <a:rPr lang="en-US" sz="1400" dirty="0">
                <a:latin typeface="Arial" panose="020B0604020202020204" pitchFamily="34" charset="0"/>
                <a:cs typeface="Arial" panose="020B0604020202020204" pitchFamily="34" charset="0"/>
              </a:rPr>
              <a:t>D. Lung parenchymal abnormalities with possible cavitation</a:t>
            </a:r>
          </a:p>
          <a:p>
            <a:pPr marL="0" indent="0">
              <a:buNone/>
            </a:pPr>
            <a:r>
              <a:rPr lang="en-US" sz="1400" dirty="0">
                <a:latin typeface="Arial" panose="020B0604020202020204" pitchFamily="34" charset="0"/>
                <a:cs typeface="Arial" panose="020B0604020202020204" pitchFamily="34" charset="0"/>
              </a:rPr>
              <a:t>E. Lung parenchymal abnormalities with loculated pleural fluid collection</a:t>
            </a:r>
          </a:p>
          <a:p>
            <a:pPr marL="0" indent="0">
              <a:buNone/>
            </a:pPr>
            <a:r>
              <a:rPr lang="en-US" sz="1400" b="1" dirty="0">
                <a:latin typeface="Arial" panose="020B0604020202020204" pitchFamily="34" charset="0"/>
                <a:cs typeface="Arial" panose="020B0604020202020204" pitchFamily="34" charset="0"/>
              </a:rPr>
              <a:t>2. Given the clinical history, what is the most likely cause for these appearances?</a:t>
            </a:r>
          </a:p>
          <a:p>
            <a:pPr marL="0" indent="0">
              <a:buNone/>
            </a:pPr>
            <a:r>
              <a:rPr lang="en-US" sz="1400" dirty="0">
                <a:latin typeface="Arial" panose="020B0604020202020204" pitchFamily="34" charset="0"/>
                <a:cs typeface="Arial" panose="020B0604020202020204" pitchFamily="34" charset="0"/>
              </a:rPr>
              <a:t>A. Pulmonary emboli</a:t>
            </a:r>
          </a:p>
          <a:p>
            <a:pPr marL="0" indent="0">
              <a:buNone/>
            </a:pPr>
            <a:r>
              <a:rPr lang="en-US" sz="1400" dirty="0">
                <a:latin typeface="Arial" panose="020B0604020202020204" pitchFamily="34" charset="0"/>
                <a:cs typeface="Arial" panose="020B0604020202020204" pitchFamily="34" charset="0"/>
              </a:rPr>
              <a:t>B. Septic emboli</a:t>
            </a:r>
          </a:p>
          <a:p>
            <a:pPr marL="0" indent="0">
              <a:buNone/>
            </a:pPr>
            <a:r>
              <a:rPr lang="en-US" sz="1400" dirty="0">
                <a:latin typeface="Arial" panose="020B0604020202020204" pitchFamily="34" charset="0"/>
                <a:cs typeface="Arial" panose="020B0604020202020204" pitchFamily="34" charset="0"/>
              </a:rPr>
              <a:t>C. Metastatic disease</a:t>
            </a:r>
          </a:p>
          <a:p>
            <a:pPr marL="0" indent="0">
              <a:buNone/>
            </a:pPr>
            <a:r>
              <a:rPr lang="en-US" sz="1400" dirty="0">
                <a:latin typeface="Arial" panose="020B0604020202020204" pitchFamily="34" charset="0"/>
                <a:cs typeface="Arial" panose="020B0604020202020204" pitchFamily="34" charset="0"/>
              </a:rPr>
              <a:t>D. Wegener’s granulomatosis</a:t>
            </a:r>
          </a:p>
          <a:p>
            <a:pPr marL="0" indent="0">
              <a:buNone/>
            </a:pPr>
            <a:r>
              <a:rPr lang="en-US" sz="1400" dirty="0">
                <a:latin typeface="Arial" panose="020B0604020202020204" pitchFamily="34" charset="0"/>
                <a:cs typeface="Arial" panose="020B0604020202020204" pitchFamily="34" charset="0"/>
              </a:rPr>
              <a:t>E. Hypersensitivity pneumonitis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E57793F7-844F-4BB6-93A6-30196BFF5C05}"/>
              </a:ext>
            </a:extLst>
          </p:cNvPr>
          <p:cNvPicPr>
            <a:picLocks noChangeAspect="1"/>
          </p:cNvPicPr>
          <p:nvPr/>
        </p:nvPicPr>
        <p:blipFill>
          <a:blip r:embed="rId4"/>
          <a:stretch>
            <a:fillRect/>
          </a:stretch>
        </p:blipFill>
        <p:spPr>
          <a:xfrm>
            <a:off x="6174769" y="552450"/>
            <a:ext cx="6017231" cy="6305550"/>
          </a:xfrm>
          <a:prstGeom prst="rect">
            <a:avLst/>
          </a:prstGeom>
        </p:spPr>
      </p:pic>
    </p:spTree>
    <p:extLst>
      <p:ext uri="{BB962C8B-B14F-4D97-AF65-F5344CB8AC3E}">
        <p14:creationId xmlns:p14="http://schemas.microsoft.com/office/powerpoint/2010/main" val="93768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28</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31-year-old asymptomatic female presenting for occupational heath screening;</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explanation for these findings?</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4250611" cy="3800474"/>
          </a:xfrm>
        </p:spPr>
        <p:txBody>
          <a:bodyPr/>
          <a:lstStyle/>
          <a:p>
            <a:pPr marL="0" indent="0">
              <a:buNone/>
            </a:pP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Miliary</a:t>
            </a:r>
            <a:r>
              <a:rPr lang="en-US" dirty="0">
                <a:latin typeface="Arial" panose="020B0604020202020204" pitchFamily="34" charset="0"/>
                <a:cs typeface="Arial" panose="020B0604020202020204" pitchFamily="34" charset="0"/>
              </a:rPr>
              <a:t> tuberculosis</a:t>
            </a:r>
          </a:p>
          <a:p>
            <a:pPr marL="0" indent="0">
              <a:buNone/>
            </a:pPr>
            <a:r>
              <a:rPr lang="en-US" dirty="0">
                <a:latin typeface="Arial" panose="020B0604020202020204" pitchFamily="34" charset="0"/>
                <a:cs typeface="Arial" panose="020B0604020202020204" pitchFamily="34" charset="0"/>
              </a:rPr>
              <a:t>B. Renal carcinoma metastases</a:t>
            </a:r>
          </a:p>
          <a:p>
            <a:pPr marL="0" indent="0">
              <a:buNone/>
            </a:pPr>
            <a:r>
              <a:rPr lang="en-US" dirty="0">
                <a:latin typeface="Arial" panose="020B0604020202020204" pitchFamily="34" charset="0"/>
                <a:cs typeface="Arial" panose="020B0604020202020204" pitchFamily="34" charset="0"/>
              </a:rPr>
              <a:t>C. Alveolar proteinosis</a:t>
            </a:r>
          </a:p>
          <a:p>
            <a:pPr marL="0" indent="0">
              <a:buNone/>
            </a:pPr>
            <a:r>
              <a:rPr lang="en-US" dirty="0">
                <a:latin typeface="Arial" panose="020B0604020202020204" pitchFamily="34" charset="0"/>
                <a:cs typeface="Arial" panose="020B0604020202020204" pitchFamily="34" charset="0"/>
              </a:rPr>
              <a:t>D. Previous varicella pneumonia </a:t>
            </a:r>
          </a:p>
          <a:p>
            <a:pPr marL="0" indent="0">
              <a:buNone/>
            </a:pPr>
            <a:r>
              <a:rPr lang="en-US" dirty="0">
                <a:latin typeface="Arial" panose="020B0604020202020204" pitchFamily="34" charset="0"/>
                <a:cs typeface="Arial" panose="020B0604020202020204" pitchFamily="34" charset="0"/>
              </a:rPr>
              <a:t>E. Non </a:t>
            </a:r>
            <a:r>
              <a:rPr lang="en-US" dirty="0" err="1">
                <a:latin typeface="Arial" panose="020B0604020202020204" pitchFamily="34" charset="0"/>
                <a:cs typeface="Arial" panose="020B0604020202020204" pitchFamily="34" charset="0"/>
              </a:rPr>
              <a:t>hodgkins</a:t>
            </a:r>
            <a:r>
              <a:rPr lang="en-US" dirty="0">
                <a:latin typeface="Arial" panose="020B0604020202020204" pitchFamily="34" charset="0"/>
                <a:cs typeface="Arial" panose="020B0604020202020204" pitchFamily="34" charset="0"/>
              </a:rPr>
              <a:t> lymphoma</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4B9D383D-C9B5-41C6-B7EB-90E91FA49C1A}"/>
              </a:ext>
            </a:extLst>
          </p:cNvPr>
          <p:cNvPicPr>
            <a:picLocks noChangeAspect="1"/>
          </p:cNvPicPr>
          <p:nvPr/>
        </p:nvPicPr>
        <p:blipFill>
          <a:blip r:embed="rId4"/>
          <a:stretch>
            <a:fillRect/>
          </a:stretch>
        </p:blipFill>
        <p:spPr>
          <a:xfrm>
            <a:off x="5076826" y="0"/>
            <a:ext cx="7227377" cy="6858000"/>
          </a:xfrm>
          <a:prstGeom prst="rect">
            <a:avLst/>
          </a:prstGeom>
        </p:spPr>
      </p:pic>
    </p:spTree>
    <p:extLst>
      <p:ext uri="{BB962C8B-B14F-4D97-AF65-F5344CB8AC3E}">
        <p14:creationId xmlns:p14="http://schemas.microsoft.com/office/powerpoint/2010/main" val="408386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02</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34 year-old-male presenting with chest pain: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1013" y="2714625"/>
            <a:ext cx="4200525" cy="3800474"/>
          </a:xfrm>
        </p:spPr>
        <p:txBody>
          <a:bodyPr/>
          <a:lstStyle/>
          <a:p>
            <a:pPr marL="0" indent="0">
              <a:buNone/>
            </a:pPr>
            <a:r>
              <a:rPr lang="en-US" dirty="0">
                <a:latin typeface="Arial" panose="020B0604020202020204" pitchFamily="34" charset="0"/>
                <a:cs typeface="Arial" panose="020B0604020202020204" pitchFamily="34" charset="0"/>
              </a:rPr>
              <a:t>A. Normal appearances</a:t>
            </a:r>
          </a:p>
          <a:p>
            <a:pPr marL="0" indent="0">
              <a:buNone/>
            </a:pPr>
            <a:r>
              <a:rPr lang="en-US" dirty="0">
                <a:latin typeface="Arial" panose="020B0604020202020204" pitchFamily="34" charset="0"/>
                <a:cs typeface="Arial" panose="020B0604020202020204" pitchFamily="34" charset="0"/>
              </a:rPr>
              <a:t>B. Lung parenchymal abnormality</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Hilar abnormality</a:t>
            </a:r>
          </a:p>
          <a:p>
            <a:pPr marL="0" indent="0">
              <a:buNone/>
            </a:pPr>
            <a:r>
              <a:rPr lang="en-US" dirty="0">
                <a:latin typeface="Arial" panose="020B0604020202020204" pitchFamily="34" charset="0"/>
                <a:cs typeface="Arial" panose="020B0604020202020204" pitchFamily="34" charset="0"/>
              </a:rPr>
              <a:t>E. Bony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7A09E9A5-B6D1-4C31-9AAA-3933CB51F7D3}"/>
              </a:ext>
            </a:extLst>
          </p:cNvPr>
          <p:cNvPicPr>
            <a:picLocks noChangeAspect="1"/>
          </p:cNvPicPr>
          <p:nvPr/>
        </p:nvPicPr>
        <p:blipFill>
          <a:blip r:embed="rId4"/>
          <a:stretch>
            <a:fillRect/>
          </a:stretch>
        </p:blipFill>
        <p:spPr>
          <a:xfrm>
            <a:off x="5055796" y="-68847"/>
            <a:ext cx="7069529" cy="6858000"/>
          </a:xfrm>
          <a:prstGeom prst="rect">
            <a:avLst/>
          </a:prstGeom>
        </p:spPr>
      </p:pic>
    </p:spTree>
    <p:extLst>
      <p:ext uri="{BB962C8B-B14F-4D97-AF65-F5344CB8AC3E}">
        <p14:creationId xmlns:p14="http://schemas.microsoft.com/office/powerpoint/2010/main" val="3933143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29</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46-year-old female presenting with night sweats and weight loss;</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1" y="1921267"/>
            <a:ext cx="5812282" cy="5585716"/>
          </a:xfrm>
        </p:spPr>
        <p:txBody>
          <a:bodyPr>
            <a:normAutofit/>
          </a:bodyPr>
          <a:lstStyle/>
          <a:p>
            <a:pPr marL="0" indent="0">
              <a:buNone/>
            </a:pPr>
            <a:r>
              <a:rPr lang="en-US" sz="1600" b="1" dirty="0">
                <a:latin typeface="Arial" panose="020B0604020202020204" pitchFamily="34" charset="0"/>
                <a:cs typeface="Arial" panose="020B0604020202020204" pitchFamily="34" charset="0"/>
              </a:rPr>
              <a:t>1. What is the main abnormality?</a:t>
            </a:r>
          </a:p>
          <a:p>
            <a:pPr marL="0" indent="0">
              <a:buNone/>
            </a:pPr>
            <a:r>
              <a:rPr lang="en-US" sz="1600" dirty="0">
                <a:latin typeface="Arial" panose="020B0604020202020204" pitchFamily="34" charset="0"/>
                <a:cs typeface="Arial" panose="020B0604020202020204" pitchFamily="34" charset="0"/>
              </a:rPr>
              <a:t>A. Hilum abnormality</a:t>
            </a:r>
          </a:p>
          <a:p>
            <a:pPr marL="0" indent="0">
              <a:buNone/>
            </a:pPr>
            <a:r>
              <a:rPr lang="en-US" sz="1600" dirty="0">
                <a:latin typeface="Arial" panose="020B0604020202020204" pitchFamily="34" charset="0"/>
                <a:cs typeface="Arial" panose="020B0604020202020204" pitchFamily="34" charset="0"/>
              </a:rPr>
              <a:t>B. Lung parenchymal abnormality</a:t>
            </a:r>
          </a:p>
          <a:p>
            <a:pPr marL="0" indent="0">
              <a:buNone/>
            </a:pPr>
            <a:r>
              <a:rPr lang="en-US" sz="1600" dirty="0">
                <a:latin typeface="Arial" panose="020B0604020202020204" pitchFamily="34" charset="0"/>
                <a:cs typeface="Arial" panose="020B0604020202020204" pitchFamily="34" charset="0"/>
              </a:rPr>
              <a:t>C. Pleural abnormality</a:t>
            </a:r>
          </a:p>
          <a:p>
            <a:pPr marL="0" indent="0">
              <a:buNone/>
            </a:pPr>
            <a:r>
              <a:rPr lang="en-US" sz="1600" dirty="0">
                <a:latin typeface="Arial" panose="020B0604020202020204" pitchFamily="34" charset="0"/>
                <a:cs typeface="Arial" panose="020B0604020202020204" pitchFamily="34" charset="0"/>
              </a:rPr>
              <a:t>D. Cardiac outline abnormality</a:t>
            </a:r>
          </a:p>
          <a:p>
            <a:pPr marL="0" indent="0">
              <a:buNone/>
            </a:pPr>
            <a:r>
              <a:rPr lang="en-US" sz="1600" dirty="0">
                <a:latin typeface="Arial" panose="020B0604020202020204" pitchFamily="34" charset="0"/>
                <a:cs typeface="Arial" panose="020B0604020202020204" pitchFamily="34" charset="0"/>
              </a:rPr>
              <a:t>E. Normal appearances</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2. What bony abnormalities can you identify?</a:t>
            </a:r>
          </a:p>
          <a:p>
            <a:pPr marL="0" indent="0">
              <a:buNone/>
            </a:pPr>
            <a:r>
              <a:rPr lang="en-US" sz="1600" dirty="0">
                <a:latin typeface="Arial" panose="020B0604020202020204" pitchFamily="34" charset="0"/>
                <a:cs typeface="Arial" panose="020B0604020202020204" pitchFamily="34" charset="0"/>
              </a:rPr>
              <a:t>A. Sclerotic bone lesions</a:t>
            </a:r>
          </a:p>
          <a:p>
            <a:pPr marL="0" indent="0">
              <a:buNone/>
            </a:pPr>
            <a:r>
              <a:rPr lang="en-US" sz="1600" dirty="0">
                <a:latin typeface="Arial" panose="020B0604020202020204" pitchFamily="34" charset="0"/>
                <a:cs typeface="Arial" panose="020B0604020202020204" pitchFamily="34" charset="0"/>
              </a:rPr>
              <a:t>B. Lucent bone lesions</a:t>
            </a:r>
          </a:p>
          <a:p>
            <a:pPr marL="0" indent="0">
              <a:buNone/>
            </a:pPr>
            <a:r>
              <a:rPr lang="en-US" sz="1600" dirty="0">
                <a:latin typeface="Arial" panose="020B0604020202020204" pitchFamily="34" charset="0"/>
                <a:cs typeface="Arial" panose="020B0604020202020204" pitchFamily="34" charset="0"/>
              </a:rPr>
              <a:t>C. Resorption of the distal clavicles</a:t>
            </a:r>
          </a:p>
          <a:p>
            <a:pPr marL="0" indent="0">
              <a:buNone/>
            </a:pPr>
            <a:r>
              <a:rPr lang="en-US" sz="1600" dirty="0">
                <a:latin typeface="Arial" panose="020B0604020202020204" pitchFamily="34" charset="0"/>
                <a:cs typeface="Arial" panose="020B0604020202020204" pitchFamily="34" charset="0"/>
              </a:rPr>
              <a:t>D. Pectus excavatum</a:t>
            </a:r>
          </a:p>
          <a:p>
            <a:pPr marL="0" indent="0">
              <a:buNone/>
            </a:pPr>
            <a:r>
              <a:rPr lang="en-US" sz="1600" dirty="0">
                <a:latin typeface="Arial" panose="020B0604020202020204" pitchFamily="34" charset="0"/>
                <a:cs typeface="Arial" panose="020B0604020202020204" pitchFamily="34" charset="0"/>
              </a:rPr>
              <a:t>E. No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4B78CC1E-4B17-4047-B629-DCEEFC44E2BE}"/>
              </a:ext>
            </a:extLst>
          </p:cNvPr>
          <p:cNvPicPr>
            <a:picLocks noChangeAspect="1"/>
          </p:cNvPicPr>
          <p:nvPr/>
        </p:nvPicPr>
        <p:blipFill>
          <a:blip r:embed="rId4"/>
          <a:stretch>
            <a:fillRect/>
          </a:stretch>
        </p:blipFill>
        <p:spPr>
          <a:xfrm>
            <a:off x="5085708" y="0"/>
            <a:ext cx="7106292" cy="6858000"/>
          </a:xfrm>
          <a:prstGeom prst="rect">
            <a:avLst/>
          </a:prstGeom>
        </p:spPr>
      </p:pic>
    </p:spTree>
    <p:extLst>
      <p:ext uri="{BB962C8B-B14F-4D97-AF65-F5344CB8AC3E}">
        <p14:creationId xmlns:p14="http://schemas.microsoft.com/office/powerpoint/2010/main" val="3793699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30</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164387" y="1171254"/>
            <a:ext cx="5527495" cy="6448745"/>
          </a:xfrm>
        </p:spPr>
        <p:txBody>
          <a:bodyPr>
            <a:normAutofit/>
          </a:bodyPr>
          <a:lstStyle/>
          <a:p>
            <a:pPr marL="0" indent="0">
              <a:buNone/>
            </a:pPr>
            <a:r>
              <a:rPr lang="en-US" sz="1800" b="1" dirty="0">
                <a:latin typeface="Arial" panose="020B0604020202020204" pitchFamily="34" charset="0"/>
                <a:cs typeface="Arial" panose="020B0604020202020204" pitchFamily="34" charset="0"/>
              </a:rPr>
              <a:t>1. What is the main abnormality?</a:t>
            </a:r>
          </a:p>
          <a:p>
            <a:pPr marL="0" indent="0">
              <a:buNone/>
            </a:pPr>
            <a:r>
              <a:rPr lang="en-US" sz="1800" dirty="0">
                <a:latin typeface="Arial" panose="020B0604020202020204" pitchFamily="34" charset="0"/>
                <a:cs typeface="Arial" panose="020B0604020202020204" pitchFamily="34" charset="0"/>
              </a:rPr>
              <a:t>A. Reticulonodular shadowing and bilateral hilar enlargement</a:t>
            </a:r>
          </a:p>
          <a:p>
            <a:pPr marL="0" indent="0">
              <a:buNone/>
            </a:pPr>
            <a:r>
              <a:rPr lang="en-US" sz="1800" dirty="0">
                <a:latin typeface="Arial" panose="020B0604020202020204" pitchFamily="34" charset="0"/>
                <a:cs typeface="Arial" panose="020B0604020202020204" pitchFamily="34" charset="0"/>
              </a:rPr>
              <a:t>B. Tram-tracking and ring shadows with bilateral hilar enlargement</a:t>
            </a:r>
          </a:p>
          <a:p>
            <a:pPr marL="0" indent="0">
              <a:buNone/>
            </a:pPr>
            <a:r>
              <a:rPr lang="en-US" sz="1800" dirty="0">
                <a:latin typeface="Arial" panose="020B0604020202020204" pitchFamily="34" charset="0"/>
                <a:cs typeface="Arial" panose="020B0604020202020204" pitchFamily="34" charset="0"/>
              </a:rPr>
              <a:t>C. Bilateral hilar and bony abnormalities</a:t>
            </a:r>
          </a:p>
          <a:p>
            <a:pPr marL="0" indent="0">
              <a:buNone/>
            </a:pPr>
            <a:r>
              <a:rPr lang="en-US" sz="1800" dirty="0">
                <a:latin typeface="Arial" panose="020B0604020202020204" pitchFamily="34" charset="0"/>
                <a:cs typeface="Arial" panose="020B0604020202020204" pitchFamily="34" charset="0"/>
              </a:rPr>
              <a:t>D. Interstitial shadowing and bilateral enlarged hilar</a:t>
            </a:r>
          </a:p>
          <a:p>
            <a:pPr marL="0" indent="0">
              <a:buNone/>
            </a:pPr>
            <a:r>
              <a:rPr lang="en-US" sz="1800" dirty="0">
                <a:latin typeface="Arial" panose="020B0604020202020204" pitchFamily="34" charset="0"/>
                <a:cs typeface="Arial" panose="020B0604020202020204" pitchFamily="34" charset="0"/>
              </a:rPr>
              <a:t>E. Lung parenchymal, hilar and bony abnormalities</a:t>
            </a:r>
          </a:p>
          <a:p>
            <a:pPr marL="0" indent="0">
              <a:buNone/>
            </a:pPr>
            <a:r>
              <a:rPr lang="en-US" sz="1800" b="1" dirty="0">
                <a:latin typeface="Arial" panose="020B0604020202020204" pitchFamily="34" charset="0"/>
                <a:cs typeface="Arial" panose="020B0604020202020204" pitchFamily="34" charset="0"/>
              </a:rPr>
              <a:t>2. What is the most likely underlying diagnosis?</a:t>
            </a:r>
          </a:p>
          <a:p>
            <a:pPr marL="0" indent="0">
              <a:buNone/>
            </a:pPr>
            <a:r>
              <a:rPr lang="en-US" sz="1800" dirty="0">
                <a:latin typeface="Arial" panose="020B0604020202020204" pitchFamily="34" charset="0"/>
                <a:cs typeface="Arial" panose="020B0604020202020204" pitchFamily="34" charset="0"/>
              </a:rPr>
              <a:t>A. Idiopathic pulmonary fibrosis with likely pulmonary hypertension</a:t>
            </a:r>
          </a:p>
          <a:p>
            <a:pPr marL="0" indent="0">
              <a:buNone/>
            </a:pPr>
            <a:r>
              <a:rPr lang="en-US" sz="1800" dirty="0">
                <a:latin typeface="Arial" panose="020B0604020202020204" pitchFamily="34" charset="0"/>
                <a:cs typeface="Arial" panose="020B0604020202020204" pitchFamily="34" charset="0"/>
              </a:rPr>
              <a:t>B. Cystic fibrosis with bronchiectasis</a:t>
            </a:r>
          </a:p>
          <a:p>
            <a:pPr marL="0" indent="0">
              <a:buNone/>
            </a:pPr>
            <a:r>
              <a:rPr lang="en-US" sz="1800" dirty="0">
                <a:latin typeface="Arial" panose="020B0604020202020204" pitchFamily="34" charset="0"/>
                <a:cs typeface="Arial" panose="020B0604020202020204" pitchFamily="34" charset="0"/>
              </a:rPr>
              <a:t>C. Sarcoidosis</a:t>
            </a:r>
          </a:p>
          <a:p>
            <a:pPr marL="0" indent="0">
              <a:buNone/>
            </a:pPr>
            <a:r>
              <a:rPr lang="en-US" sz="1800" dirty="0">
                <a:latin typeface="Arial" panose="020B0604020202020204" pitchFamily="34" charset="0"/>
                <a:cs typeface="Arial" panose="020B0604020202020204" pitchFamily="34" charset="0"/>
              </a:rPr>
              <a:t>D. Lymphangitis carcinomatosis</a:t>
            </a:r>
          </a:p>
          <a:p>
            <a:pPr marL="0" indent="0">
              <a:buNone/>
            </a:pPr>
            <a:r>
              <a:rPr lang="en-US" sz="1800" dirty="0">
                <a:latin typeface="Arial" panose="020B0604020202020204" pitchFamily="34" charset="0"/>
                <a:cs typeface="Arial" panose="020B0604020202020204" pitchFamily="34" charset="0"/>
              </a:rPr>
              <a:t>E. Rheumatoid arthritis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80470863-44C0-4093-A12E-1EE78895FC03}"/>
              </a:ext>
            </a:extLst>
          </p:cNvPr>
          <p:cNvPicPr>
            <a:picLocks noChangeAspect="1"/>
          </p:cNvPicPr>
          <p:nvPr/>
        </p:nvPicPr>
        <p:blipFill>
          <a:blip r:embed="rId4"/>
          <a:stretch>
            <a:fillRect/>
          </a:stretch>
        </p:blipFill>
        <p:spPr>
          <a:xfrm>
            <a:off x="5691882" y="479033"/>
            <a:ext cx="6500118" cy="6378967"/>
          </a:xfrm>
          <a:prstGeom prst="rect">
            <a:avLst/>
          </a:prstGeom>
        </p:spPr>
      </p:pic>
    </p:spTree>
    <p:extLst>
      <p:ext uri="{BB962C8B-B14F-4D97-AF65-F5344CB8AC3E}">
        <p14:creationId xmlns:p14="http://schemas.microsoft.com/office/powerpoint/2010/main" val="2523365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36-year-old male intravenous drug user presenting with leg swelling and chest pain;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What is the main abnormality?</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429000"/>
            <a:ext cx="3809999" cy="4190999"/>
          </a:xfrm>
        </p:spPr>
        <p:txBody>
          <a:bodyPr/>
          <a:lstStyle/>
          <a:p>
            <a:pPr marL="0" indent="0">
              <a:buNone/>
            </a:pPr>
            <a:r>
              <a:rPr lang="en-US" dirty="0">
                <a:latin typeface="Arial" panose="020B0604020202020204" pitchFamily="34" charset="0"/>
                <a:cs typeface="Arial" panose="020B0604020202020204" pitchFamily="34" charset="0"/>
              </a:rPr>
              <a:t>A. Pleural abnormality</a:t>
            </a:r>
          </a:p>
          <a:p>
            <a:pPr marL="0" indent="0">
              <a:buNone/>
            </a:pPr>
            <a:r>
              <a:rPr lang="en-US" dirty="0">
                <a:latin typeface="Arial" panose="020B0604020202020204" pitchFamily="34" charset="0"/>
                <a:cs typeface="Arial" panose="020B0604020202020204" pitchFamily="34" charset="0"/>
              </a:rPr>
              <a:t>B. Mediastinal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Hilar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5A37FAFC-2155-4DF4-9128-D9507D3A1A02}"/>
              </a:ext>
            </a:extLst>
          </p:cNvPr>
          <p:cNvPicPr>
            <a:picLocks noChangeAspect="1"/>
          </p:cNvPicPr>
          <p:nvPr/>
        </p:nvPicPr>
        <p:blipFill>
          <a:blip r:embed="rId4"/>
          <a:stretch>
            <a:fillRect/>
          </a:stretch>
        </p:blipFill>
        <p:spPr>
          <a:xfrm>
            <a:off x="4876801" y="0"/>
            <a:ext cx="7347464" cy="6858000"/>
          </a:xfrm>
          <a:prstGeom prst="rect">
            <a:avLst/>
          </a:prstGeom>
        </p:spPr>
      </p:pic>
    </p:spTree>
    <p:extLst>
      <p:ext uri="{BB962C8B-B14F-4D97-AF65-F5344CB8AC3E}">
        <p14:creationId xmlns:p14="http://schemas.microsoft.com/office/powerpoint/2010/main" val="379611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871876" cy="3181029"/>
          </a:xfrm>
        </p:spPr>
        <p:txBody>
          <a:bodyPr/>
          <a:lstStyle/>
          <a:p>
            <a:r>
              <a:rPr lang="en-US" sz="2000" b="1" dirty="0">
                <a:latin typeface="Arial" panose="020B0604020202020204" pitchFamily="34" charset="0"/>
                <a:cs typeface="Arial" panose="020B0604020202020204" pitchFamily="34" charset="0"/>
              </a:rPr>
              <a:t>QUIZ # 32</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78-year-old female admitted with confusion;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operation has been performed?</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02796"/>
            <a:ext cx="3809999" cy="4517203"/>
          </a:xfrm>
        </p:spPr>
        <p:txBody>
          <a:bodyPr/>
          <a:lstStyle/>
          <a:p>
            <a:pPr marL="0" indent="0">
              <a:buNone/>
            </a:pPr>
            <a:r>
              <a:rPr lang="en-US" dirty="0">
                <a:latin typeface="Arial" panose="020B0604020202020204" pitchFamily="34" charset="0"/>
                <a:cs typeface="Arial" panose="020B0604020202020204" pitchFamily="34" charset="0"/>
              </a:rPr>
              <a:t>A. Right upper lobectomy</a:t>
            </a:r>
          </a:p>
          <a:p>
            <a:pPr marL="0" indent="0">
              <a:buNone/>
            </a:pPr>
            <a:r>
              <a:rPr lang="en-US" dirty="0">
                <a:latin typeface="Arial" panose="020B0604020202020204" pitchFamily="34" charset="0"/>
                <a:cs typeface="Arial" panose="020B0604020202020204" pitchFamily="34" charset="0"/>
              </a:rPr>
              <a:t>B. Plombage</a:t>
            </a:r>
          </a:p>
          <a:p>
            <a:pPr marL="0" indent="0">
              <a:buNone/>
            </a:pPr>
            <a:r>
              <a:rPr lang="en-US" dirty="0">
                <a:latin typeface="Arial" panose="020B0604020202020204" pitchFamily="34" charset="0"/>
                <a:cs typeface="Arial" panose="020B0604020202020204" pitchFamily="34" charset="0"/>
              </a:rPr>
              <a:t>C. </a:t>
            </a:r>
            <a:r>
              <a:rPr lang="en-US" dirty="0" err="1">
                <a:latin typeface="Arial" panose="020B0604020202020204" pitchFamily="34" charset="0"/>
                <a:cs typeface="Arial" panose="020B0604020202020204" pitchFamily="34" charset="0"/>
              </a:rPr>
              <a:t>Oesophagectomy</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D. Thoracoplasty</a:t>
            </a:r>
          </a:p>
          <a:p>
            <a:pPr marL="0" indent="0">
              <a:buNone/>
            </a:pPr>
            <a:r>
              <a:rPr lang="en-US" dirty="0">
                <a:latin typeface="Arial" panose="020B0604020202020204" pitchFamily="34" charset="0"/>
                <a:cs typeface="Arial" panose="020B0604020202020204" pitchFamily="34" charset="0"/>
              </a:rPr>
              <a:t>E. Pleurodesis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EA3CD6AF-5C95-49A1-A25B-A6B23737D285}"/>
              </a:ext>
            </a:extLst>
          </p:cNvPr>
          <p:cNvPicPr>
            <a:picLocks noChangeAspect="1"/>
          </p:cNvPicPr>
          <p:nvPr/>
        </p:nvPicPr>
        <p:blipFill>
          <a:blip r:embed="rId4"/>
          <a:stretch>
            <a:fillRect/>
          </a:stretch>
        </p:blipFill>
        <p:spPr>
          <a:xfrm>
            <a:off x="6382467" y="0"/>
            <a:ext cx="5809533" cy="6858000"/>
          </a:xfrm>
          <a:prstGeom prst="rect">
            <a:avLst/>
          </a:prstGeom>
        </p:spPr>
      </p:pic>
    </p:spTree>
    <p:extLst>
      <p:ext uri="{BB962C8B-B14F-4D97-AF65-F5344CB8AC3E}">
        <p14:creationId xmlns:p14="http://schemas.microsoft.com/office/powerpoint/2010/main" val="2857240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78-year-old male presenting following a fall;</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Where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1" y="2905125"/>
            <a:ext cx="5319123" cy="3800474"/>
          </a:xfrm>
        </p:spPr>
        <p:txBody>
          <a:bodyPr/>
          <a:lstStyle/>
          <a:p>
            <a:pPr marL="0" indent="0">
              <a:buNone/>
            </a:pPr>
            <a:r>
              <a:rPr lang="en-US" dirty="0">
                <a:latin typeface="Arial" panose="020B0604020202020204" pitchFamily="34" charset="0"/>
                <a:cs typeface="Arial" panose="020B0604020202020204" pitchFamily="34" charset="0"/>
              </a:rPr>
              <a:t>A. No significant abnormality</a:t>
            </a:r>
          </a:p>
          <a:p>
            <a:pPr marL="0" indent="0">
              <a:buNone/>
            </a:pPr>
            <a:r>
              <a:rPr lang="en-US" dirty="0">
                <a:latin typeface="Arial" panose="020B0604020202020204" pitchFamily="34" charset="0"/>
                <a:cs typeface="Arial" panose="020B0604020202020204" pitchFamily="34" charset="0"/>
              </a:rPr>
              <a:t>B. Lung parenchymal and bony abnormality</a:t>
            </a:r>
          </a:p>
          <a:p>
            <a:pPr marL="0" indent="0">
              <a:buNone/>
            </a:pPr>
            <a:r>
              <a:rPr lang="en-US" dirty="0">
                <a:latin typeface="Arial" panose="020B0604020202020204" pitchFamily="34" charset="0"/>
                <a:cs typeface="Arial" panose="020B0604020202020204" pitchFamily="34" charset="0"/>
              </a:rPr>
              <a:t>C. Lung parenchymal and mediastinal abnormality</a:t>
            </a:r>
          </a:p>
          <a:p>
            <a:pPr marL="0" indent="0">
              <a:buNone/>
            </a:pPr>
            <a:r>
              <a:rPr lang="en-US" dirty="0">
                <a:latin typeface="Arial" panose="020B0604020202020204" pitchFamily="34" charset="0"/>
                <a:cs typeface="Arial" panose="020B0604020202020204" pitchFamily="34" charset="0"/>
              </a:rPr>
              <a:t>D. Bilateral pleural abnormality</a:t>
            </a:r>
          </a:p>
          <a:p>
            <a:pPr marL="0" indent="0">
              <a:buNone/>
            </a:pPr>
            <a:r>
              <a:rPr lang="en-US" dirty="0">
                <a:latin typeface="Arial" panose="020B0604020202020204" pitchFamily="34" charset="0"/>
                <a:cs typeface="Arial" panose="020B0604020202020204" pitchFamily="34" charset="0"/>
              </a:rPr>
              <a:t>E. Mediastinal and bony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89F5BC5A-A703-4A45-AE3E-712028B33312}"/>
              </a:ext>
            </a:extLst>
          </p:cNvPr>
          <p:cNvPicPr>
            <a:picLocks noChangeAspect="1"/>
          </p:cNvPicPr>
          <p:nvPr/>
        </p:nvPicPr>
        <p:blipFill>
          <a:blip r:embed="rId4"/>
          <a:stretch>
            <a:fillRect/>
          </a:stretch>
        </p:blipFill>
        <p:spPr>
          <a:xfrm>
            <a:off x="5604874" y="0"/>
            <a:ext cx="6602422" cy="6858000"/>
          </a:xfrm>
          <a:prstGeom prst="rect">
            <a:avLst/>
          </a:prstGeom>
        </p:spPr>
      </p:pic>
    </p:spTree>
    <p:extLst>
      <p:ext uri="{BB962C8B-B14F-4D97-AF65-F5344CB8AC3E}">
        <p14:creationId xmlns:p14="http://schemas.microsoft.com/office/powerpoint/2010/main" val="2332722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34-year-old male presenting with productive cough and fevers;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43892"/>
            <a:ext cx="4045127" cy="4476107"/>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p>
          <a:p>
            <a:pPr marL="0" indent="0">
              <a:buNone/>
            </a:pPr>
            <a:r>
              <a:rPr lang="en-US" dirty="0">
                <a:latin typeface="Arial" panose="020B0604020202020204" pitchFamily="34" charset="0"/>
                <a:cs typeface="Arial" panose="020B0604020202020204" pitchFamily="34" charset="0"/>
              </a:rPr>
              <a:t>B. Bony abnormality</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Soft tissue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732E9250-C2CC-47C9-BA88-5B4C932273AC}"/>
              </a:ext>
            </a:extLst>
          </p:cNvPr>
          <p:cNvPicPr>
            <a:picLocks noChangeAspect="1"/>
          </p:cNvPicPr>
          <p:nvPr/>
        </p:nvPicPr>
        <p:blipFill>
          <a:blip r:embed="rId4"/>
          <a:stretch>
            <a:fillRect/>
          </a:stretch>
        </p:blipFill>
        <p:spPr>
          <a:xfrm>
            <a:off x="6052992" y="0"/>
            <a:ext cx="6149283" cy="6858000"/>
          </a:xfrm>
          <a:prstGeom prst="rect">
            <a:avLst/>
          </a:prstGeom>
        </p:spPr>
      </p:pic>
    </p:spTree>
    <p:extLst>
      <p:ext uri="{BB962C8B-B14F-4D97-AF65-F5344CB8AC3E}">
        <p14:creationId xmlns:p14="http://schemas.microsoft.com/office/powerpoint/2010/main" val="1111814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35</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41-year-old male smoker presenting with </a:t>
            </a:r>
            <a:r>
              <a:rPr lang="en-US" sz="2000" dirty="0" err="1">
                <a:latin typeface="Arial" panose="020B0604020202020204" pitchFamily="34" charset="0"/>
                <a:cs typeface="Arial" panose="020B0604020202020204" pitchFamily="34" charset="0"/>
              </a:rPr>
              <a:t>haemoptysis</a:t>
            </a:r>
            <a:r>
              <a:rPr lang="en-US" sz="2000" dirty="0">
                <a:latin typeface="Arial" panose="020B0604020202020204" pitchFamily="34" charset="0"/>
                <a:cs typeface="Arial" panose="020B0604020202020204" pitchFamily="34" charset="0"/>
              </a:rPr>
              <a:t> and weight loss;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 of clinical concern?</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2" y="2979506"/>
            <a:ext cx="4010024" cy="4640493"/>
          </a:xfrm>
        </p:spPr>
        <p:txBody>
          <a:bodyPr/>
          <a:lstStyle/>
          <a:p>
            <a:pPr marL="0" indent="0">
              <a:buNone/>
            </a:pPr>
            <a:r>
              <a:rPr lang="en-US" dirty="0">
                <a:latin typeface="Arial" panose="020B0604020202020204" pitchFamily="34" charset="0"/>
                <a:cs typeface="Arial" panose="020B0604020202020204" pitchFamily="34" charset="0"/>
              </a:rPr>
              <a:t>A. Lung parenchymal and bony abnormality</a:t>
            </a:r>
          </a:p>
          <a:p>
            <a:pPr marL="0" indent="0">
              <a:buNone/>
            </a:pPr>
            <a:r>
              <a:rPr lang="en-US" dirty="0">
                <a:latin typeface="Arial" panose="020B0604020202020204" pitchFamily="34" charset="0"/>
                <a:cs typeface="Arial" panose="020B0604020202020204" pitchFamily="34" charset="0"/>
              </a:rPr>
              <a:t>B. Lung parenchymal and hilar abnormality</a:t>
            </a:r>
          </a:p>
          <a:p>
            <a:pPr marL="0" indent="0">
              <a:buNone/>
            </a:pPr>
            <a:r>
              <a:rPr lang="en-US" dirty="0">
                <a:latin typeface="Arial" panose="020B0604020202020204" pitchFamily="34" charset="0"/>
                <a:cs typeface="Arial" panose="020B0604020202020204" pitchFamily="34" charset="0"/>
              </a:rPr>
              <a:t>C. Lung parenchymal and pleural abnormality</a:t>
            </a:r>
          </a:p>
          <a:p>
            <a:pPr marL="0" indent="0">
              <a:buNone/>
            </a:pPr>
            <a:r>
              <a:rPr lang="en-US" dirty="0">
                <a:latin typeface="Arial" panose="020B0604020202020204" pitchFamily="34" charset="0"/>
                <a:cs typeface="Arial" panose="020B0604020202020204" pitchFamily="34" charset="0"/>
              </a:rPr>
              <a:t>D. Lung parenchymal and tracheal abnormality</a:t>
            </a:r>
          </a:p>
          <a:p>
            <a:pPr marL="0" indent="0">
              <a:buNone/>
            </a:pPr>
            <a:r>
              <a:rPr lang="en-US" dirty="0">
                <a:latin typeface="Arial" panose="020B0604020202020204" pitchFamily="34" charset="0"/>
                <a:cs typeface="Arial" panose="020B0604020202020204" pitchFamily="34" charset="0"/>
              </a:rPr>
              <a:t>E. Lung parenchymal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84E382BF-90FC-4233-99DD-5949B6A1769D}"/>
              </a:ext>
            </a:extLst>
          </p:cNvPr>
          <p:cNvPicPr>
            <a:picLocks noChangeAspect="1"/>
          </p:cNvPicPr>
          <p:nvPr/>
        </p:nvPicPr>
        <p:blipFill>
          <a:blip r:embed="rId4"/>
          <a:stretch>
            <a:fillRect/>
          </a:stretch>
        </p:blipFill>
        <p:spPr>
          <a:xfrm>
            <a:off x="4330771" y="-3730"/>
            <a:ext cx="7861229" cy="6861730"/>
          </a:xfrm>
          <a:prstGeom prst="rect">
            <a:avLst/>
          </a:prstGeom>
        </p:spPr>
      </p:pic>
    </p:spTree>
    <p:extLst>
      <p:ext uri="{BB962C8B-B14F-4D97-AF65-F5344CB8AC3E}">
        <p14:creationId xmlns:p14="http://schemas.microsoft.com/office/powerpoint/2010/main" val="1749335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36</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58-year-old male presenting with shortness of breath at rest and cough productive of pink frothy sputum.</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Where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575407"/>
            <a:ext cx="3809999" cy="4044592"/>
          </a:xfrm>
        </p:spPr>
        <p:txBody>
          <a:bodyPr/>
          <a:lstStyle/>
          <a:p>
            <a:pPr marL="0" indent="0">
              <a:buNone/>
            </a:pPr>
            <a:r>
              <a:rPr lang="en-US" dirty="0">
                <a:latin typeface="Arial" panose="020B0604020202020204" pitchFamily="34" charset="0"/>
                <a:cs typeface="Arial" panose="020B0604020202020204" pitchFamily="34" charset="0"/>
              </a:rPr>
              <a:t>A. Mediastinal abnormality</a:t>
            </a:r>
          </a:p>
          <a:p>
            <a:pPr marL="0" indent="0">
              <a:buNone/>
            </a:pPr>
            <a:r>
              <a:rPr lang="en-US" dirty="0">
                <a:latin typeface="Arial" panose="020B0604020202020204" pitchFamily="34" charset="0"/>
                <a:cs typeface="Arial" panose="020B0604020202020204" pitchFamily="34" charset="0"/>
              </a:rPr>
              <a:t>B. Bony abnormality</a:t>
            </a:r>
          </a:p>
          <a:p>
            <a:pPr marL="0" indent="0">
              <a:buNone/>
            </a:pPr>
            <a:r>
              <a:rPr lang="en-US" dirty="0">
                <a:latin typeface="Arial" panose="020B0604020202020204" pitchFamily="34" charset="0"/>
                <a:cs typeface="Arial" panose="020B0604020202020204" pitchFamily="34" charset="0"/>
              </a:rPr>
              <a:t>C. Hilar abnormality</a:t>
            </a:r>
          </a:p>
          <a:p>
            <a:pPr marL="0" indent="0">
              <a:buNone/>
            </a:pPr>
            <a:r>
              <a:rPr lang="en-US" dirty="0">
                <a:latin typeface="Arial" panose="020B0604020202020204" pitchFamily="34" charset="0"/>
                <a:cs typeface="Arial" panose="020B0604020202020204" pitchFamily="34" charset="0"/>
              </a:rPr>
              <a:t>D. Lung interstitial abnormality</a:t>
            </a:r>
          </a:p>
          <a:p>
            <a:pPr marL="0" indent="0">
              <a:buNone/>
            </a:pPr>
            <a:r>
              <a:rPr lang="en-US" dirty="0">
                <a:latin typeface="Arial" panose="020B0604020202020204" pitchFamily="34" charset="0"/>
                <a:cs typeface="Arial" panose="020B0604020202020204" pitchFamily="34" charset="0"/>
              </a:rPr>
              <a:t>E. Soft tissue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FCFE0DC3-18D9-4B27-92AD-0ABC2847BD61}"/>
              </a:ext>
            </a:extLst>
          </p:cNvPr>
          <p:cNvPicPr>
            <a:picLocks noChangeAspect="1"/>
          </p:cNvPicPr>
          <p:nvPr/>
        </p:nvPicPr>
        <p:blipFill>
          <a:blip r:embed="rId4"/>
          <a:stretch>
            <a:fillRect/>
          </a:stretch>
        </p:blipFill>
        <p:spPr>
          <a:xfrm>
            <a:off x="5445303" y="-18136"/>
            <a:ext cx="6746697" cy="6876136"/>
          </a:xfrm>
          <a:prstGeom prst="rect">
            <a:avLst/>
          </a:prstGeom>
        </p:spPr>
      </p:pic>
    </p:spTree>
    <p:extLst>
      <p:ext uri="{BB962C8B-B14F-4D97-AF65-F5344CB8AC3E}">
        <p14:creationId xmlns:p14="http://schemas.microsoft.com/office/powerpoint/2010/main" val="113724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37</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38-year-old female with ongoing shortness of breath;</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underlying </a:t>
            </a:r>
            <a:r>
              <a:rPr lang="en-US" sz="2000" b="1" dirty="0" err="1">
                <a:latin typeface="Arial" panose="020B0604020202020204" pitchFamily="34" charset="0"/>
                <a:cs typeface="Arial" panose="020B0604020202020204" pitchFamily="34" charset="0"/>
              </a:rPr>
              <a:t>aetiology</a:t>
            </a:r>
            <a:r>
              <a:rPr lang="en-US" sz="2000" b="1"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3809999" cy="3800474"/>
          </a:xfrm>
        </p:spPr>
        <p:txBody>
          <a:bodyPr/>
          <a:lstStyle/>
          <a:p>
            <a:pPr marL="0" indent="0">
              <a:buNone/>
            </a:pPr>
            <a:r>
              <a:rPr lang="en-US" dirty="0">
                <a:latin typeface="Arial" panose="020B0604020202020204" pitchFamily="34" charset="0"/>
                <a:cs typeface="Arial" panose="020B0604020202020204" pitchFamily="34" charset="0"/>
              </a:rPr>
              <a:t>A. Consolidation</a:t>
            </a:r>
          </a:p>
          <a:p>
            <a:pPr marL="0" indent="0">
              <a:buNone/>
            </a:pPr>
            <a:r>
              <a:rPr lang="en-US" dirty="0">
                <a:latin typeface="Arial" panose="020B0604020202020204" pitchFamily="34" charset="0"/>
                <a:cs typeface="Arial" panose="020B0604020202020204" pitchFamily="34" charset="0"/>
              </a:rPr>
              <a:t>B. Iatrogenic</a:t>
            </a:r>
          </a:p>
          <a:p>
            <a:pPr marL="0" indent="0">
              <a:buNone/>
            </a:pPr>
            <a:r>
              <a:rPr lang="en-US" dirty="0">
                <a:latin typeface="Arial" panose="020B0604020202020204" pitchFamily="34" charset="0"/>
                <a:cs typeface="Arial" panose="020B0604020202020204" pitchFamily="34" charset="0"/>
              </a:rPr>
              <a:t>C. Obstructing neoplasm</a:t>
            </a:r>
          </a:p>
          <a:p>
            <a:pPr marL="0" indent="0">
              <a:buNone/>
            </a:pPr>
            <a:r>
              <a:rPr lang="en-US" dirty="0">
                <a:latin typeface="Arial" panose="020B0604020202020204" pitchFamily="34" charset="0"/>
                <a:cs typeface="Arial" panose="020B0604020202020204" pitchFamily="34" charset="0"/>
              </a:rPr>
              <a:t>D. Large pleural effusion</a:t>
            </a:r>
          </a:p>
          <a:p>
            <a:pPr marL="0" indent="0">
              <a:buNone/>
            </a:pPr>
            <a:r>
              <a:rPr lang="en-US" dirty="0">
                <a:latin typeface="Arial" panose="020B0604020202020204" pitchFamily="34" charset="0"/>
                <a:cs typeface="Arial" panose="020B0604020202020204" pitchFamily="34" charset="0"/>
              </a:rPr>
              <a:t>E. Pulmonary fibrosis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4789E0E0-BDED-4665-8A01-8581BF29929A}"/>
              </a:ext>
            </a:extLst>
          </p:cNvPr>
          <p:cNvPicPr>
            <a:picLocks noChangeAspect="1"/>
          </p:cNvPicPr>
          <p:nvPr/>
        </p:nvPicPr>
        <p:blipFill>
          <a:blip r:embed="rId4"/>
          <a:stretch>
            <a:fillRect/>
          </a:stretch>
        </p:blipFill>
        <p:spPr>
          <a:xfrm>
            <a:off x="4620024" y="0"/>
            <a:ext cx="7571976" cy="6825752"/>
          </a:xfrm>
          <a:prstGeom prst="rect">
            <a:avLst/>
          </a:prstGeom>
        </p:spPr>
      </p:pic>
    </p:spTree>
    <p:extLst>
      <p:ext uri="{BB962C8B-B14F-4D97-AF65-F5344CB8AC3E}">
        <p14:creationId xmlns:p14="http://schemas.microsoft.com/office/powerpoint/2010/main" val="2912317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38</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44-year-old male presenting with shortness of breath and cough;</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1" y="1736333"/>
            <a:ext cx="4399265" cy="5883666"/>
          </a:xfrm>
        </p:spPr>
        <p:txBody>
          <a:bodyPr>
            <a:normAutofit/>
          </a:bodyPr>
          <a:lstStyle/>
          <a:p>
            <a:pPr marL="0" indent="0">
              <a:buNone/>
            </a:pPr>
            <a:r>
              <a:rPr lang="en-US" sz="1600" b="1" dirty="0">
                <a:latin typeface="Arial" panose="020B0604020202020204" pitchFamily="34" charset="0"/>
                <a:cs typeface="Arial" panose="020B0604020202020204" pitchFamily="34" charset="0"/>
              </a:rPr>
              <a:t>1. What does the patient have in their past medical history?</a:t>
            </a:r>
          </a:p>
          <a:p>
            <a:pPr marL="0" indent="0">
              <a:buNone/>
            </a:pPr>
            <a:r>
              <a:rPr lang="en-US" sz="1600" dirty="0">
                <a:latin typeface="Arial" panose="020B0604020202020204" pitchFamily="34" charset="0"/>
                <a:cs typeface="Arial" panose="020B0604020202020204" pitchFamily="34" charset="0"/>
              </a:rPr>
              <a:t>A. previous varicella pneumonia</a:t>
            </a:r>
          </a:p>
          <a:p>
            <a:pPr marL="0" indent="0">
              <a:buNone/>
            </a:pPr>
            <a:r>
              <a:rPr lang="en-US" sz="1600" dirty="0">
                <a:latin typeface="Arial" panose="020B0604020202020204" pitchFamily="34" charset="0"/>
                <a:cs typeface="Arial" panose="020B0604020202020204" pitchFamily="34" charset="0"/>
              </a:rPr>
              <a:t>B. tuberculosis</a:t>
            </a:r>
          </a:p>
          <a:p>
            <a:pPr marL="0" indent="0">
              <a:buNone/>
            </a:pPr>
            <a:r>
              <a:rPr lang="en-US" sz="1600" dirty="0">
                <a:latin typeface="Arial" panose="020B0604020202020204" pitchFamily="34" charset="0"/>
                <a:cs typeface="Arial" panose="020B0604020202020204" pitchFamily="34" charset="0"/>
              </a:rPr>
              <a:t>C. ankylosing spondylitis</a:t>
            </a:r>
          </a:p>
          <a:p>
            <a:pPr marL="0" indent="0">
              <a:buNone/>
            </a:pPr>
            <a:r>
              <a:rPr lang="en-US" sz="1600" dirty="0">
                <a:latin typeface="Arial" panose="020B0604020202020204" pitchFamily="34" charset="0"/>
                <a:cs typeface="Arial" panose="020B0604020202020204" pitchFamily="34" charset="0"/>
              </a:rPr>
              <a:t>D. histoplasmosis</a:t>
            </a:r>
          </a:p>
          <a:p>
            <a:pPr marL="0" indent="0">
              <a:buNone/>
            </a:pPr>
            <a:r>
              <a:rPr lang="en-US" sz="1600" dirty="0">
                <a:latin typeface="Arial" panose="020B0604020202020204" pitchFamily="34" charset="0"/>
                <a:cs typeface="Arial" panose="020B0604020202020204" pitchFamily="34" charset="0"/>
              </a:rPr>
              <a:t>E. cardiac failure</a:t>
            </a:r>
          </a:p>
          <a:p>
            <a:pPr marL="0" indent="0">
              <a:buNone/>
            </a:pPr>
            <a:r>
              <a:rPr lang="en-US" sz="1600" b="1" dirty="0">
                <a:latin typeface="Arial" panose="020B0604020202020204" pitchFamily="34" charset="0"/>
                <a:cs typeface="Arial" panose="020B0604020202020204" pitchFamily="34" charset="0"/>
              </a:rPr>
              <a:t>2. What is the most likely explanation for the acute presentation?</a:t>
            </a:r>
          </a:p>
          <a:p>
            <a:pPr marL="0" indent="0">
              <a:buNone/>
            </a:pPr>
            <a:r>
              <a:rPr lang="en-US" sz="1600" dirty="0">
                <a:latin typeface="Arial" panose="020B0604020202020204" pitchFamily="34" charset="0"/>
                <a:cs typeface="Arial" panose="020B0604020202020204" pitchFamily="34" charset="0"/>
              </a:rPr>
              <a:t>A. Pneumothorax</a:t>
            </a:r>
          </a:p>
          <a:p>
            <a:pPr marL="0" indent="0">
              <a:buNone/>
            </a:pPr>
            <a:r>
              <a:rPr lang="en-US" sz="1600" dirty="0">
                <a:latin typeface="Arial" panose="020B0604020202020204" pitchFamily="34" charset="0"/>
                <a:cs typeface="Arial" panose="020B0604020202020204" pitchFamily="34" charset="0"/>
              </a:rPr>
              <a:t>B. Cardiogenic pulmonary </a:t>
            </a:r>
            <a:r>
              <a:rPr lang="en-US" sz="1600" dirty="0" err="1">
                <a:latin typeface="Arial" panose="020B0604020202020204" pitchFamily="34" charset="0"/>
                <a:cs typeface="Arial" panose="020B0604020202020204" pitchFamily="34" charset="0"/>
              </a:rPr>
              <a:t>oedema</a:t>
            </a: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C. Lobar collapse</a:t>
            </a:r>
          </a:p>
          <a:p>
            <a:pPr marL="0" indent="0">
              <a:buNone/>
            </a:pPr>
            <a:r>
              <a:rPr lang="en-US" sz="1600" dirty="0">
                <a:latin typeface="Arial" panose="020B0604020202020204" pitchFamily="34" charset="0"/>
                <a:cs typeface="Arial" panose="020B0604020202020204" pitchFamily="34" charset="0"/>
              </a:rPr>
              <a:t>D. Pulmonary fibrosis</a:t>
            </a:r>
          </a:p>
          <a:p>
            <a:pPr marL="0" indent="0">
              <a:buNone/>
            </a:pPr>
            <a:r>
              <a:rPr lang="en-US" sz="1600" dirty="0">
                <a:latin typeface="Arial" panose="020B0604020202020204" pitchFamily="34" charset="0"/>
                <a:cs typeface="Arial" panose="020B0604020202020204" pitchFamily="34" charset="0"/>
              </a:rPr>
              <a:t>E. Consolidation</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54A7C8BB-2676-412A-A01E-F377832DF4B1}"/>
              </a:ext>
            </a:extLst>
          </p:cNvPr>
          <p:cNvPicPr>
            <a:picLocks noChangeAspect="1"/>
          </p:cNvPicPr>
          <p:nvPr/>
        </p:nvPicPr>
        <p:blipFill rotWithShape="1">
          <a:blip r:embed="rId4"/>
          <a:srcRect l="3170" t="14208" r="132" b="13109"/>
          <a:stretch/>
        </p:blipFill>
        <p:spPr>
          <a:xfrm>
            <a:off x="5029177" y="0"/>
            <a:ext cx="7096148" cy="6857998"/>
          </a:xfrm>
          <a:prstGeom prst="rect">
            <a:avLst/>
          </a:prstGeom>
        </p:spPr>
      </p:pic>
    </p:spTree>
    <p:extLst>
      <p:ext uri="{BB962C8B-B14F-4D97-AF65-F5344CB8AC3E}">
        <p14:creationId xmlns:p14="http://schemas.microsoft.com/office/powerpoint/2010/main" val="263107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32 year-old-pregnant female involved in a road traffic accident;</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2" y="1885950"/>
            <a:ext cx="4276724" cy="5734049"/>
          </a:xfrm>
        </p:spPr>
        <p:txBody>
          <a:bodyPr/>
          <a:lstStyle/>
          <a:p>
            <a:pPr marL="0" indent="0">
              <a:buNone/>
            </a:pPr>
            <a:r>
              <a:rPr lang="en-US" dirty="0">
                <a:latin typeface="Arial" panose="020B0604020202020204" pitchFamily="34" charset="0"/>
                <a:cs typeface="Arial" panose="020B0604020202020204" pitchFamily="34" charset="0"/>
              </a:rPr>
              <a:t>1. What is the main abnormality?</a:t>
            </a:r>
          </a:p>
          <a:p>
            <a:pPr marL="0" indent="0">
              <a:buNone/>
            </a:pPr>
            <a:r>
              <a:rPr lang="en-US" dirty="0">
                <a:latin typeface="Arial" panose="020B0604020202020204" pitchFamily="34" charset="0"/>
                <a:cs typeface="Arial" panose="020B0604020202020204" pitchFamily="34" charset="0"/>
              </a:rPr>
              <a:t>A. Left lobar collapse</a:t>
            </a:r>
          </a:p>
          <a:p>
            <a:pPr marL="0" indent="0">
              <a:buNone/>
            </a:pPr>
            <a:r>
              <a:rPr lang="en-US" dirty="0">
                <a:latin typeface="Arial" panose="020B0604020202020204" pitchFamily="34" charset="0"/>
                <a:cs typeface="Arial" panose="020B0604020202020204" pitchFamily="34" charset="0"/>
              </a:rPr>
              <a:t>B. Right lobar collapse</a:t>
            </a:r>
          </a:p>
          <a:p>
            <a:pPr marL="0" indent="0">
              <a:buNone/>
            </a:pPr>
            <a:r>
              <a:rPr lang="en-US" dirty="0">
                <a:latin typeface="Arial" panose="020B0604020202020204" pitchFamily="34" charset="0"/>
                <a:cs typeface="Arial" panose="020B0604020202020204" pitchFamily="34" charset="0"/>
              </a:rPr>
              <a:t>C. Technically inadequate film which needs to be repeated urgently</a:t>
            </a:r>
          </a:p>
          <a:p>
            <a:pPr marL="0" indent="0">
              <a:buNone/>
            </a:pPr>
            <a:r>
              <a:rPr lang="en-US" dirty="0">
                <a:latin typeface="Arial" panose="020B0604020202020204" pitchFamily="34" charset="0"/>
                <a:cs typeface="Arial" panose="020B0604020202020204" pitchFamily="34" charset="0"/>
              </a:rPr>
              <a:t>D. Tension Pneumothorax</a:t>
            </a:r>
          </a:p>
          <a:p>
            <a:pPr marL="0" indent="0">
              <a:buNone/>
            </a:pPr>
            <a:r>
              <a:rPr lang="en-US" dirty="0">
                <a:latin typeface="Arial" panose="020B0604020202020204" pitchFamily="34" charset="0"/>
                <a:cs typeface="Arial" panose="020B0604020202020204" pitchFamily="34" charset="0"/>
              </a:rPr>
              <a:t>E. Diaphragmatic injury</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Is the endotracheal tube in a satisfactory position?</a:t>
            </a:r>
          </a:p>
          <a:p>
            <a:pPr marL="0" indent="0">
              <a:buNone/>
            </a:pPr>
            <a:r>
              <a:rPr lang="en-US" dirty="0">
                <a:latin typeface="Arial" panose="020B0604020202020204" pitchFamily="34" charset="0"/>
                <a:cs typeface="Arial" panose="020B0604020202020204" pitchFamily="34" charset="0"/>
              </a:rPr>
              <a:t>A. Yes</a:t>
            </a:r>
          </a:p>
          <a:p>
            <a:pPr marL="0" indent="0">
              <a:buNone/>
            </a:pPr>
            <a:r>
              <a:rPr lang="en-US" dirty="0">
                <a:latin typeface="Arial" panose="020B0604020202020204" pitchFamily="34" charset="0"/>
                <a:cs typeface="Arial" panose="020B0604020202020204" pitchFamily="34" charset="0"/>
              </a:rPr>
              <a:t>B. No</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94D393E0-5B0D-4B11-8B13-BEF9CB4BB300}"/>
              </a:ext>
            </a:extLst>
          </p:cNvPr>
          <p:cNvPicPr>
            <a:picLocks noChangeAspect="1"/>
          </p:cNvPicPr>
          <p:nvPr/>
        </p:nvPicPr>
        <p:blipFill>
          <a:blip r:embed="rId4"/>
          <a:stretch>
            <a:fillRect/>
          </a:stretch>
        </p:blipFill>
        <p:spPr>
          <a:xfrm>
            <a:off x="5169408" y="0"/>
            <a:ext cx="7022592" cy="6858000"/>
          </a:xfrm>
          <a:prstGeom prst="rect">
            <a:avLst/>
          </a:prstGeom>
        </p:spPr>
      </p:pic>
    </p:spTree>
    <p:extLst>
      <p:ext uri="{BB962C8B-B14F-4D97-AF65-F5344CB8AC3E}">
        <p14:creationId xmlns:p14="http://schemas.microsoft.com/office/powerpoint/2010/main" val="239608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39</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65-year-old female with a history of previous tuberculous infection and presenting with dry cough;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explanation for these appearances given the clinical history?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3809999" cy="3800474"/>
          </a:xfrm>
        </p:spPr>
        <p:txBody>
          <a:bodyPr/>
          <a:lstStyle/>
          <a:p>
            <a:pPr marL="0" indent="0">
              <a:buNone/>
            </a:pPr>
            <a:r>
              <a:rPr lang="en-US" dirty="0">
                <a:latin typeface="Arial" panose="020B0604020202020204" pitchFamily="34" charset="0"/>
                <a:cs typeface="Arial" panose="020B0604020202020204" pitchFamily="34" charset="0"/>
              </a:rPr>
              <a:t>A. post-traumatic</a:t>
            </a:r>
          </a:p>
          <a:p>
            <a:pPr marL="0" indent="0">
              <a:buNone/>
            </a:pPr>
            <a:r>
              <a:rPr lang="en-US" dirty="0">
                <a:latin typeface="Arial" panose="020B0604020202020204" pitchFamily="34" charset="0"/>
                <a:cs typeface="Arial" panose="020B0604020202020204" pitchFamily="34" charset="0"/>
              </a:rPr>
              <a:t>B. neuromuscular disorder</a:t>
            </a:r>
          </a:p>
          <a:p>
            <a:pPr marL="0" indent="0">
              <a:buNone/>
            </a:pPr>
            <a:r>
              <a:rPr lang="en-US" dirty="0">
                <a:latin typeface="Arial" panose="020B0604020202020204" pitchFamily="34" charset="0"/>
                <a:cs typeface="Arial" panose="020B0604020202020204" pitchFamily="34" charset="0"/>
              </a:rPr>
              <a:t>C. phrenic nerve crush</a:t>
            </a:r>
          </a:p>
          <a:p>
            <a:pPr marL="0" indent="0">
              <a:buNone/>
            </a:pPr>
            <a:r>
              <a:rPr lang="en-US" dirty="0">
                <a:latin typeface="Arial" panose="020B0604020202020204" pitchFamily="34" charset="0"/>
                <a:cs typeface="Arial" panose="020B0604020202020204" pitchFamily="34" charset="0"/>
              </a:rPr>
              <a:t>D. malignancy</a:t>
            </a:r>
          </a:p>
          <a:p>
            <a:pPr marL="0" indent="0">
              <a:buNone/>
            </a:pPr>
            <a:r>
              <a:rPr lang="en-US" dirty="0">
                <a:latin typeface="Arial" panose="020B0604020202020204" pitchFamily="34" charset="0"/>
                <a:cs typeface="Arial" panose="020B0604020202020204" pitchFamily="34" charset="0"/>
              </a:rPr>
              <a:t>E. post-inflammatory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3B4C7154-24FE-4DF1-8FCD-89A291ACAEDC}"/>
              </a:ext>
            </a:extLst>
          </p:cNvPr>
          <p:cNvPicPr>
            <a:picLocks noChangeAspect="1"/>
          </p:cNvPicPr>
          <p:nvPr/>
        </p:nvPicPr>
        <p:blipFill rotWithShape="1">
          <a:blip r:embed="rId4"/>
          <a:srcRect l="4311" t="13746" r="4016" b="12381"/>
          <a:stretch/>
        </p:blipFill>
        <p:spPr>
          <a:xfrm>
            <a:off x="4848301" y="0"/>
            <a:ext cx="7343699" cy="6858000"/>
          </a:xfrm>
          <a:prstGeom prst="rect">
            <a:avLst/>
          </a:prstGeom>
        </p:spPr>
      </p:pic>
    </p:spTree>
    <p:extLst>
      <p:ext uri="{BB962C8B-B14F-4D97-AF65-F5344CB8AC3E}">
        <p14:creationId xmlns:p14="http://schemas.microsoft.com/office/powerpoint/2010/main" val="395717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40</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77-year-old male admitted with left sided cerebrovascular accident/stroke. The patient subsequently developed high inflammatory markers and hypoxia;</a:t>
            </a: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164387" y="2691830"/>
            <a:ext cx="6267235" cy="4928170"/>
          </a:xfrm>
        </p:spPr>
        <p:txBody>
          <a:bodyPr>
            <a:normAutofit/>
          </a:bodyPr>
          <a:lstStyle/>
          <a:p>
            <a:pPr marL="0" indent="0">
              <a:buNone/>
            </a:pPr>
            <a:r>
              <a:rPr lang="en-US" b="1" dirty="0">
                <a:latin typeface="Arial" panose="020B0604020202020204" pitchFamily="34" charset="0"/>
                <a:cs typeface="Arial" panose="020B0604020202020204" pitchFamily="34" charset="0"/>
              </a:rPr>
              <a:t>1. What is the main abnormality?</a:t>
            </a:r>
          </a:p>
          <a:p>
            <a:pPr marL="0" indent="0">
              <a:buNone/>
            </a:pPr>
            <a:r>
              <a:rPr lang="en-US" dirty="0">
                <a:latin typeface="Arial" panose="020B0604020202020204" pitchFamily="34" charset="0"/>
                <a:cs typeface="Arial" panose="020B0604020202020204" pitchFamily="34" charset="0"/>
              </a:rPr>
              <a:t> A. Consolidation</a:t>
            </a:r>
          </a:p>
          <a:p>
            <a:pPr marL="0" indent="0">
              <a:buNone/>
            </a:pPr>
            <a:r>
              <a:rPr lang="en-US" dirty="0">
                <a:latin typeface="Arial" panose="020B0604020202020204" pitchFamily="34" charset="0"/>
                <a:cs typeface="Arial" panose="020B0604020202020204" pitchFamily="34" charset="0"/>
              </a:rPr>
              <a:t> B. Pleural fluid collections</a:t>
            </a:r>
          </a:p>
          <a:p>
            <a:pPr marL="0" indent="0">
              <a:buNone/>
            </a:pPr>
            <a:r>
              <a:rPr lang="en-US" dirty="0">
                <a:latin typeface="Arial" panose="020B0604020202020204" pitchFamily="34" charset="0"/>
                <a:cs typeface="Arial" panose="020B0604020202020204" pitchFamily="34" charset="0"/>
              </a:rPr>
              <a:t> C. Pneumothorax</a:t>
            </a:r>
          </a:p>
          <a:p>
            <a:pPr marL="0" indent="0">
              <a:buNone/>
            </a:pPr>
            <a:r>
              <a:rPr lang="en-US" dirty="0">
                <a:latin typeface="Arial" panose="020B0604020202020204" pitchFamily="34" charset="0"/>
                <a:cs typeface="Arial" panose="020B0604020202020204" pitchFamily="34" charset="0"/>
              </a:rPr>
              <a:t> D. Atelectasis</a:t>
            </a:r>
          </a:p>
          <a:p>
            <a:pPr marL="0" indent="0">
              <a:buNone/>
            </a:pPr>
            <a:r>
              <a:rPr lang="en-US" dirty="0">
                <a:latin typeface="Arial" panose="020B0604020202020204" pitchFamily="34" charset="0"/>
                <a:cs typeface="Arial" panose="020B0604020202020204" pitchFamily="34" charset="0"/>
              </a:rPr>
              <a:t> E. Normal appearances</a:t>
            </a:r>
          </a:p>
          <a:p>
            <a:pPr marL="0" indent="0">
              <a:buNone/>
            </a:pPr>
            <a:r>
              <a:rPr lang="en-US" b="1" dirty="0">
                <a:latin typeface="Arial" panose="020B0604020202020204" pitchFamily="34" charset="0"/>
                <a:cs typeface="Arial" panose="020B0604020202020204" pitchFamily="34" charset="0"/>
              </a:rPr>
              <a:t>2. Is the nasogastric tube appropriately positioned?</a:t>
            </a:r>
          </a:p>
          <a:p>
            <a:pPr marL="0" indent="0">
              <a:buNone/>
            </a:pPr>
            <a:r>
              <a:rPr lang="en-US" dirty="0">
                <a:latin typeface="Arial" panose="020B0604020202020204" pitchFamily="34" charset="0"/>
                <a:cs typeface="Arial" panose="020B0604020202020204" pitchFamily="34" charset="0"/>
              </a:rPr>
              <a:t>A. Yes</a:t>
            </a:r>
          </a:p>
          <a:p>
            <a:pPr marL="0" indent="0">
              <a:buNone/>
            </a:pPr>
            <a:r>
              <a:rPr lang="en-US" dirty="0">
                <a:latin typeface="Arial" panose="020B0604020202020204" pitchFamily="34" charset="0"/>
                <a:cs typeface="Arial" panose="020B0604020202020204" pitchFamily="34" charset="0"/>
              </a:rPr>
              <a:t>B. No</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CBDDEB48-8753-4EF6-BBDA-7CECF2B73F5F}"/>
              </a:ext>
            </a:extLst>
          </p:cNvPr>
          <p:cNvPicPr>
            <a:picLocks noChangeAspect="1"/>
          </p:cNvPicPr>
          <p:nvPr/>
        </p:nvPicPr>
        <p:blipFill rotWithShape="1">
          <a:blip r:embed="rId4"/>
          <a:srcRect l="528" t="14082" b="12659"/>
          <a:stretch/>
        </p:blipFill>
        <p:spPr>
          <a:xfrm>
            <a:off x="5239820" y="1"/>
            <a:ext cx="6952179" cy="6858000"/>
          </a:xfrm>
          <a:prstGeom prst="rect">
            <a:avLst/>
          </a:prstGeom>
        </p:spPr>
      </p:pic>
    </p:spTree>
    <p:extLst>
      <p:ext uri="{BB962C8B-B14F-4D97-AF65-F5344CB8AC3E}">
        <p14:creationId xmlns:p14="http://schemas.microsoft.com/office/powerpoint/2010/main" val="2899707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41 year old male with </a:t>
            </a:r>
            <a:r>
              <a:rPr lang="en-US" sz="2000" dirty="0" err="1">
                <a:latin typeface="Arial" panose="020B0604020202020204" pitchFamily="34" charset="0"/>
                <a:cs typeface="Arial" panose="020B0604020202020204" pitchFamily="34" charset="0"/>
              </a:rPr>
              <a:t>generalised</a:t>
            </a:r>
            <a:r>
              <a:rPr lang="en-US" sz="2000" dirty="0">
                <a:latin typeface="Arial" panose="020B0604020202020204" pitchFamily="34" charset="0"/>
                <a:cs typeface="Arial" panose="020B0604020202020204" pitchFamily="34" charset="0"/>
              </a:rPr>
              <a:t> malaise and fevers;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721166"/>
            <a:ext cx="3809999" cy="4898833"/>
          </a:xfrm>
        </p:spPr>
        <p:txBody>
          <a:bodyPr/>
          <a:lstStyle/>
          <a:p>
            <a:pPr marL="0" indent="0">
              <a:buNone/>
            </a:pPr>
            <a:r>
              <a:rPr lang="en-US" dirty="0">
                <a:latin typeface="Arial" panose="020B0604020202020204" pitchFamily="34" charset="0"/>
                <a:cs typeface="Arial" panose="020B0604020202020204" pitchFamily="34" charset="0"/>
              </a:rPr>
              <a:t>A. Mediastinal abnormality</a:t>
            </a:r>
          </a:p>
          <a:p>
            <a:pPr marL="0" indent="0">
              <a:buNone/>
            </a:pPr>
            <a:r>
              <a:rPr lang="en-US" dirty="0">
                <a:latin typeface="Arial" panose="020B0604020202020204" pitchFamily="34" charset="0"/>
                <a:cs typeface="Arial" panose="020B0604020202020204" pitchFamily="34" charset="0"/>
              </a:rPr>
              <a:t>B. Hilar abnormality</a:t>
            </a:r>
          </a:p>
          <a:p>
            <a:pPr marL="0" indent="0">
              <a:buNone/>
            </a:pPr>
            <a:r>
              <a:rPr lang="en-US" dirty="0">
                <a:latin typeface="Arial" panose="020B0604020202020204" pitchFamily="34" charset="0"/>
                <a:cs typeface="Arial" panose="020B0604020202020204" pitchFamily="34" charset="0"/>
              </a:rPr>
              <a:t>C. Bony abnormality</a:t>
            </a:r>
          </a:p>
          <a:p>
            <a:pPr marL="0" indent="0">
              <a:buNone/>
            </a:pPr>
            <a:r>
              <a:rPr lang="en-US" dirty="0">
                <a:latin typeface="Arial" panose="020B0604020202020204" pitchFamily="34" charset="0"/>
                <a:cs typeface="Arial" panose="020B0604020202020204" pitchFamily="34" charset="0"/>
              </a:rPr>
              <a:t>D. Lung parenchymal abnormality</a:t>
            </a:r>
          </a:p>
          <a:p>
            <a:pPr marL="0" indent="0">
              <a:buNone/>
            </a:pPr>
            <a:r>
              <a:rPr lang="en-US" dirty="0">
                <a:latin typeface="Arial" panose="020B0604020202020204" pitchFamily="34" charset="0"/>
                <a:cs typeface="Arial" panose="020B0604020202020204" pitchFamily="34" charset="0"/>
              </a:rPr>
              <a:t>E. Normal appearances </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1026" name="Picture 2">
            <a:extLst>
              <a:ext uri="{FF2B5EF4-FFF2-40B4-BE49-F238E27FC236}">
                <a16:creationId xmlns:a16="http://schemas.microsoft.com/office/drawing/2014/main" id="{8E3268C8-6A95-45BB-BAFF-B9287CB68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0"/>
            <a:ext cx="7810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76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42</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59 year old male with breathlessness at rest;</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cause for these appearances?</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084723"/>
            <a:ext cx="3809999" cy="4535276"/>
          </a:xfrm>
        </p:spPr>
        <p:txBody>
          <a:bodyPr/>
          <a:lstStyle/>
          <a:p>
            <a:pPr marL="0" indent="0">
              <a:buNone/>
            </a:pPr>
            <a:r>
              <a:rPr lang="en-US" dirty="0">
                <a:latin typeface="Arial" panose="020B0604020202020204" pitchFamily="34" charset="0"/>
                <a:cs typeface="Arial" panose="020B0604020202020204" pitchFamily="34" charset="0"/>
              </a:rPr>
              <a:t>A. Cardiogenic pulmonary </a:t>
            </a:r>
            <a:r>
              <a:rPr lang="en-US" dirty="0" err="1">
                <a:latin typeface="Arial" panose="020B0604020202020204" pitchFamily="34" charset="0"/>
                <a:cs typeface="Arial" panose="020B0604020202020204" pitchFamily="34" charset="0"/>
              </a:rPr>
              <a:t>oedema</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B. Pulmonary fibrosis</a:t>
            </a:r>
          </a:p>
          <a:p>
            <a:pPr marL="0" indent="0">
              <a:buNone/>
            </a:pPr>
            <a:r>
              <a:rPr lang="en-US" dirty="0">
                <a:latin typeface="Arial" panose="020B0604020202020204" pitchFamily="34" charset="0"/>
                <a:cs typeface="Arial" panose="020B0604020202020204" pitchFamily="34" charset="0"/>
              </a:rPr>
              <a:t>C. Lymphangitis carcinomatosis</a:t>
            </a:r>
          </a:p>
          <a:p>
            <a:pPr marL="0" indent="0">
              <a:buNone/>
            </a:pPr>
            <a:r>
              <a:rPr lang="en-US" dirty="0">
                <a:latin typeface="Arial" panose="020B0604020202020204" pitchFamily="34" charset="0"/>
                <a:cs typeface="Arial" panose="020B0604020202020204" pitchFamily="34" charset="0"/>
              </a:rPr>
              <a:t>D. Hypersensitivity pneumonitis</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2050" name="Picture 2">
            <a:extLst>
              <a:ext uri="{FF2B5EF4-FFF2-40B4-BE49-F238E27FC236}">
                <a16:creationId xmlns:a16="http://schemas.microsoft.com/office/drawing/2014/main" id="{E6314250-8071-41E7-AD62-42D0E68E0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471" y="0"/>
            <a:ext cx="682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95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72 year old male admitted with confusion following a fall;</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 The elevated right hemidiaphragm was longstanding.</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72858"/>
            <a:ext cx="3809999" cy="4447141"/>
          </a:xfrm>
        </p:spPr>
        <p:txBody>
          <a:bodyPr/>
          <a:lstStyle/>
          <a:p>
            <a:pPr marL="0" indent="0">
              <a:buNone/>
            </a:pPr>
            <a:r>
              <a:rPr lang="en-US" dirty="0">
                <a:latin typeface="Arial" panose="020B0604020202020204" pitchFamily="34" charset="0"/>
                <a:cs typeface="Arial" panose="020B0604020202020204" pitchFamily="34" charset="0"/>
              </a:rPr>
              <a:t>A. Pleural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 Mediastinal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 Bony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 Lung parenchymal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3074" name="Picture 2">
            <a:extLst>
              <a:ext uri="{FF2B5EF4-FFF2-40B4-BE49-F238E27FC236}">
                <a16:creationId xmlns:a16="http://schemas.microsoft.com/office/drawing/2014/main" id="{1B42ED4A-A9D8-4A9A-9AD7-9B5D26B45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837" y="0"/>
            <a:ext cx="7269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30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40 year old male with productive cough and breathlessness;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666082"/>
            <a:ext cx="3809999" cy="4953917"/>
          </a:xfrm>
        </p:spPr>
        <p:txBody>
          <a:bodyPr/>
          <a:lstStyle/>
          <a:p>
            <a:pPr marL="0" indent="0">
              <a:buNone/>
            </a:pPr>
            <a:r>
              <a:rPr lang="en-US" dirty="0">
                <a:latin typeface="Arial" panose="020B0604020202020204" pitchFamily="34" charset="0"/>
                <a:cs typeface="Arial" panose="020B0604020202020204" pitchFamily="34" charset="0"/>
              </a:rPr>
              <a:t>A. Lung parenchymal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 Mediastinal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 Bony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 Pulmonary vasculature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098" name="Picture 2">
            <a:extLst>
              <a:ext uri="{FF2B5EF4-FFF2-40B4-BE49-F238E27FC236}">
                <a16:creationId xmlns:a16="http://schemas.microsoft.com/office/drawing/2014/main" id="{CE86A1E1-2008-4FBB-B090-80A151495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75" y="19371"/>
            <a:ext cx="6778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14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149496" cy="3181029"/>
          </a:xfrm>
        </p:spPr>
        <p:txBody>
          <a:bodyPr/>
          <a:lstStyle/>
          <a:p>
            <a:r>
              <a:rPr lang="en-US" sz="2000" b="1" dirty="0">
                <a:latin typeface="Arial" panose="020B0604020202020204" pitchFamily="34" charset="0"/>
                <a:cs typeface="Arial" panose="020B0604020202020204" pitchFamily="34" charset="0"/>
              </a:rPr>
              <a:t>QUIZ # 45</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61 year old male smoker with a history of </a:t>
            </a:r>
            <a:r>
              <a:rPr lang="en-US" sz="2000" dirty="0" err="1">
                <a:latin typeface="Arial" panose="020B0604020202020204" pitchFamily="34" charset="0"/>
                <a:cs typeface="Arial" panose="020B0604020202020204" pitchFamily="34" charset="0"/>
              </a:rPr>
              <a:t>ischaemic</a:t>
            </a:r>
            <a:r>
              <a:rPr lang="en-US" sz="2000" dirty="0">
                <a:latin typeface="Arial" panose="020B0604020202020204" pitchFamily="34" charset="0"/>
                <a:cs typeface="Arial" panose="020B0604020202020204" pitchFamily="34" charset="0"/>
              </a:rPr>
              <a:t> heart disease and previous coronary artery bypass grafting. The patient presented with breathlessness;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429000"/>
            <a:ext cx="3809999" cy="4190999"/>
          </a:xfrm>
        </p:spPr>
        <p:txBody>
          <a:bodyPr/>
          <a:lstStyle/>
          <a:p>
            <a:pPr marL="0" indent="0">
              <a:buNone/>
            </a:pPr>
            <a:r>
              <a:rPr lang="en-US" dirty="0">
                <a:latin typeface="Arial" panose="020B0604020202020204" pitchFamily="34" charset="0"/>
                <a:cs typeface="Arial" panose="020B0604020202020204" pitchFamily="34" charset="0"/>
              </a:rPr>
              <a:t>A. Cardiomegaly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 Normal appearances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 Mediastinal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 Diaphragmatic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 Soft tissue mass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0D36816D-29AE-416D-9E26-0AB8F11B9953}"/>
              </a:ext>
            </a:extLst>
          </p:cNvPr>
          <p:cNvPicPr>
            <a:picLocks noChangeAspect="1"/>
          </p:cNvPicPr>
          <p:nvPr/>
        </p:nvPicPr>
        <p:blipFill>
          <a:blip r:embed="rId4"/>
          <a:stretch>
            <a:fillRect/>
          </a:stretch>
        </p:blipFill>
        <p:spPr>
          <a:xfrm>
            <a:off x="4435247" y="0"/>
            <a:ext cx="7756753" cy="6858000"/>
          </a:xfrm>
          <a:prstGeom prst="rect">
            <a:avLst/>
          </a:prstGeom>
        </p:spPr>
      </p:pic>
    </p:spTree>
    <p:extLst>
      <p:ext uri="{BB962C8B-B14F-4D97-AF65-F5344CB8AC3E}">
        <p14:creationId xmlns:p14="http://schemas.microsoft.com/office/powerpoint/2010/main" val="1254258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408486" cy="3181029"/>
          </a:xfrm>
        </p:spPr>
        <p:txBody>
          <a:bodyPr/>
          <a:lstStyle/>
          <a:p>
            <a:r>
              <a:rPr lang="en-US" sz="2000" b="1" dirty="0">
                <a:latin typeface="Arial" panose="020B0604020202020204" pitchFamily="34" charset="0"/>
                <a:cs typeface="Arial" panose="020B0604020202020204" pitchFamily="34" charset="0"/>
              </a:rPr>
              <a:t>QUIZ # 46</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37 year old male non smoker admitted with fevers and productive cough. The patient has a longstanding congenital abnormality;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diagnosis?</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285751" y="3004261"/>
            <a:ext cx="4271499" cy="4359006"/>
          </a:xfrm>
        </p:spPr>
        <p:txBody>
          <a:bodyPr/>
          <a:lstStyle/>
          <a:p>
            <a:pPr marL="0" indent="0">
              <a:buNone/>
            </a:pPr>
            <a:r>
              <a:rPr lang="en-US" dirty="0">
                <a:latin typeface="Arial" panose="020B0604020202020204" pitchFamily="34" charset="0"/>
                <a:cs typeface="Arial" panose="020B0604020202020204" pitchFamily="34" charset="0"/>
              </a:rPr>
              <a:t>A. Infected congenital cystic adenomatoid malformation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 Congenital diaphragmatic hernia</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 Infected bronchogenic cyst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 Bronchial atresia</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 Primitive neuroectodermal </a:t>
            </a:r>
            <a:r>
              <a:rPr lang="en-US" dirty="0" err="1">
                <a:latin typeface="Arial" panose="020B0604020202020204" pitchFamily="34" charset="0"/>
                <a:cs typeface="Arial" panose="020B0604020202020204" pitchFamily="34" charset="0"/>
              </a:rPr>
              <a:t>tumour</a:t>
            </a:r>
            <a:r>
              <a:rPr lang="en-US"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5122" name="Picture 2">
            <a:extLst>
              <a:ext uri="{FF2B5EF4-FFF2-40B4-BE49-F238E27FC236}">
                <a16:creationId xmlns:a16="http://schemas.microsoft.com/office/drawing/2014/main" id="{7B6CA9F2-AFCC-493D-ABFB-C8DF73A5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868" y="0"/>
            <a:ext cx="7497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601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47</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43 year old male with history of chronic productive cough;</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754217"/>
            <a:ext cx="3809999" cy="4865782"/>
          </a:xfrm>
        </p:spPr>
        <p:txBody>
          <a:bodyPr/>
          <a:lstStyle/>
          <a:p>
            <a:pPr marL="0" indent="0">
              <a:buNone/>
            </a:pPr>
            <a:r>
              <a:rPr lang="en-US" dirty="0">
                <a:latin typeface="Arial" panose="020B0604020202020204" pitchFamily="34" charset="0"/>
                <a:cs typeface="Arial" panose="020B0604020202020204" pitchFamily="34" charset="0"/>
              </a:rPr>
              <a:t>A. Reticulonodular shadowing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 Cystic structures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 Mediastinal abnormality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 Lobar collapse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248AD903-36ED-4528-A02E-0CE8FED142FD}"/>
              </a:ext>
            </a:extLst>
          </p:cNvPr>
          <p:cNvPicPr>
            <a:picLocks noChangeAspect="1"/>
          </p:cNvPicPr>
          <p:nvPr/>
        </p:nvPicPr>
        <p:blipFill>
          <a:blip r:embed="rId4"/>
          <a:stretch>
            <a:fillRect/>
          </a:stretch>
        </p:blipFill>
        <p:spPr>
          <a:xfrm>
            <a:off x="4769224" y="0"/>
            <a:ext cx="7422776" cy="6858000"/>
          </a:xfrm>
          <a:prstGeom prst="rect">
            <a:avLst/>
          </a:prstGeom>
        </p:spPr>
      </p:pic>
    </p:spTree>
    <p:extLst>
      <p:ext uri="{BB962C8B-B14F-4D97-AF65-F5344CB8AC3E}">
        <p14:creationId xmlns:p14="http://schemas.microsoft.com/office/powerpoint/2010/main" val="2728219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3181029"/>
          </a:xfrm>
        </p:spPr>
        <p:txBody>
          <a:bodyPr/>
          <a:lstStyle/>
          <a:p>
            <a:r>
              <a:rPr lang="en-US" sz="2000" b="1" dirty="0">
                <a:latin typeface="Arial" panose="020B0604020202020204" pitchFamily="34" charset="0"/>
                <a:cs typeface="Arial" panose="020B0604020202020204" pitchFamily="34" charset="0"/>
              </a:rPr>
              <a:t>QUIZ # 48</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754217"/>
            <a:ext cx="3809999" cy="4865782"/>
          </a:xfrm>
        </p:spPr>
        <p:txBody>
          <a:bodyPr/>
          <a:lstStyle/>
          <a:p>
            <a:pPr marL="0" indent="0">
              <a:buNone/>
            </a:pPr>
            <a:r>
              <a:rPr lang="en-US" dirty="0">
                <a:latin typeface="Arial" panose="020B0604020202020204" pitchFamily="34" charset="0"/>
                <a:cs typeface="Arial" panose="020B0604020202020204" pitchFamily="34" charset="0"/>
              </a:rPr>
              <a:t>A. </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spTree>
    <p:extLst>
      <p:ext uri="{BB962C8B-B14F-4D97-AF65-F5344CB8AC3E}">
        <p14:creationId xmlns:p14="http://schemas.microsoft.com/office/powerpoint/2010/main" val="95180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33 year-old-female presenting with fevers, dry cough and erythema nodosum;</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most likely diagnosis?</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819525"/>
            <a:ext cx="4591050" cy="3800474"/>
          </a:xfrm>
        </p:spPr>
        <p:txBody>
          <a:bodyPr/>
          <a:lstStyle/>
          <a:p>
            <a:pPr marL="0" indent="0">
              <a:buNone/>
            </a:pPr>
            <a:r>
              <a:rPr lang="en-US" dirty="0">
                <a:latin typeface="Arial" panose="020B0604020202020204" pitchFamily="34" charset="0"/>
                <a:cs typeface="Arial" panose="020B0604020202020204" pitchFamily="34" charset="0"/>
              </a:rPr>
              <a:t>A. Tuberculosis</a:t>
            </a:r>
          </a:p>
          <a:p>
            <a:pPr marL="0" indent="0">
              <a:buNone/>
            </a:pPr>
            <a:r>
              <a:rPr lang="en-US" dirty="0">
                <a:latin typeface="Arial" panose="020B0604020202020204" pitchFamily="34" charset="0"/>
                <a:cs typeface="Arial" panose="020B0604020202020204" pitchFamily="34" charset="0"/>
              </a:rPr>
              <a:t>B. Lymphoma</a:t>
            </a:r>
          </a:p>
          <a:p>
            <a:pPr marL="0" indent="0">
              <a:buNone/>
            </a:pPr>
            <a:r>
              <a:rPr lang="en-US" dirty="0">
                <a:latin typeface="Arial" panose="020B0604020202020204" pitchFamily="34" charset="0"/>
                <a:cs typeface="Arial" panose="020B0604020202020204" pitchFamily="34" charset="0"/>
              </a:rPr>
              <a:t>C. Metastatic Bronchogenic carcinoma</a:t>
            </a:r>
          </a:p>
          <a:p>
            <a:pPr marL="0" indent="0">
              <a:buNone/>
            </a:pPr>
            <a:r>
              <a:rPr lang="en-US" dirty="0">
                <a:latin typeface="Arial" panose="020B0604020202020204" pitchFamily="34" charset="0"/>
                <a:cs typeface="Arial" panose="020B0604020202020204" pitchFamily="34" charset="0"/>
              </a:rPr>
              <a:t>D. Sarcoidosis</a:t>
            </a:r>
          </a:p>
          <a:p>
            <a:pPr marL="0" indent="0">
              <a:buNone/>
            </a:pPr>
            <a:r>
              <a:rPr lang="en-US" dirty="0">
                <a:latin typeface="Arial" panose="020B0604020202020204" pitchFamily="34" charset="0"/>
                <a:cs typeface="Arial" panose="020B0604020202020204" pitchFamily="34" charset="0"/>
              </a:rPr>
              <a:t>E. Metastatic breast carcinoma</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4F57281B-DB49-4D6F-A81E-7E3CB6696E80}"/>
              </a:ext>
            </a:extLst>
          </p:cNvPr>
          <p:cNvPicPr>
            <a:picLocks noChangeAspect="1"/>
          </p:cNvPicPr>
          <p:nvPr/>
        </p:nvPicPr>
        <p:blipFill>
          <a:blip r:embed="rId4"/>
          <a:stretch>
            <a:fillRect/>
          </a:stretch>
        </p:blipFill>
        <p:spPr>
          <a:xfrm>
            <a:off x="5076826" y="0"/>
            <a:ext cx="7115174" cy="6858000"/>
          </a:xfrm>
          <a:prstGeom prst="rect">
            <a:avLst/>
          </a:prstGeom>
        </p:spPr>
      </p:pic>
    </p:spTree>
    <p:extLst>
      <p:ext uri="{BB962C8B-B14F-4D97-AF65-F5344CB8AC3E}">
        <p14:creationId xmlns:p14="http://schemas.microsoft.com/office/powerpoint/2010/main" val="402345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05</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52 year-old-male presenting with acute confusion;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924175"/>
            <a:ext cx="3809999" cy="4695824"/>
          </a:xfrm>
        </p:spPr>
        <p:txBody>
          <a:bodyPr/>
          <a:lstStyle/>
          <a:p>
            <a:pPr marL="0" indent="0">
              <a:buNone/>
            </a:pPr>
            <a:r>
              <a:rPr lang="en-US" dirty="0">
                <a:latin typeface="Arial" panose="020B0604020202020204" pitchFamily="34" charset="0"/>
                <a:cs typeface="Arial" panose="020B0604020202020204" pitchFamily="34" charset="0"/>
              </a:rPr>
              <a:t>A. Lobar collapse</a:t>
            </a:r>
          </a:p>
          <a:p>
            <a:pPr marL="0" indent="0">
              <a:buNone/>
            </a:pPr>
            <a:r>
              <a:rPr lang="en-US" dirty="0">
                <a:latin typeface="Arial" panose="020B0604020202020204" pitchFamily="34" charset="0"/>
                <a:cs typeface="Arial" panose="020B0604020202020204" pitchFamily="34" charset="0"/>
              </a:rPr>
              <a:t>B. </a:t>
            </a:r>
            <a:r>
              <a:rPr lang="en-US" dirty="0" err="1">
                <a:latin typeface="Arial" panose="020B0604020202020204" pitchFamily="34" charset="0"/>
                <a:cs typeface="Arial" panose="020B0604020202020204" pitchFamily="34" charset="0"/>
              </a:rPr>
              <a:t>Miliary</a:t>
            </a:r>
            <a:r>
              <a:rPr lang="en-US" dirty="0">
                <a:latin typeface="Arial" panose="020B0604020202020204" pitchFamily="34" charset="0"/>
                <a:cs typeface="Arial" panose="020B0604020202020204" pitchFamily="34" charset="0"/>
              </a:rPr>
              <a:t> nodules</a:t>
            </a:r>
          </a:p>
          <a:p>
            <a:pPr marL="0" indent="0">
              <a:buNone/>
            </a:pPr>
            <a:r>
              <a:rPr lang="en-US" dirty="0">
                <a:latin typeface="Arial" panose="020B0604020202020204" pitchFamily="34" charset="0"/>
                <a:cs typeface="Arial" panose="020B0604020202020204" pitchFamily="34" charset="0"/>
              </a:rPr>
              <a:t>C. Pulmonary fibrosis</a:t>
            </a:r>
          </a:p>
          <a:p>
            <a:pPr marL="0" indent="0">
              <a:buNone/>
            </a:pPr>
            <a:r>
              <a:rPr lang="en-US" dirty="0">
                <a:latin typeface="Arial" panose="020B0604020202020204" pitchFamily="34" charset="0"/>
                <a:cs typeface="Arial" panose="020B0604020202020204" pitchFamily="34" charset="0"/>
              </a:rPr>
              <a:t>D. Paravertebral abnormality</a:t>
            </a:r>
          </a:p>
          <a:p>
            <a:pPr marL="0" indent="0">
              <a:buNone/>
            </a:pPr>
            <a:r>
              <a:rPr lang="en-US" dirty="0">
                <a:latin typeface="Arial" panose="020B0604020202020204" pitchFamily="34" charset="0"/>
                <a:cs typeface="Arial" panose="020B0604020202020204" pitchFamily="34" charset="0"/>
              </a:rPr>
              <a:t>E. Normal appearances</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6" name="Picture 5">
            <a:extLst>
              <a:ext uri="{FF2B5EF4-FFF2-40B4-BE49-F238E27FC236}">
                <a16:creationId xmlns:a16="http://schemas.microsoft.com/office/drawing/2014/main" id="{EE0AE58D-E819-4535-8ECE-7A7B13D74CE1}"/>
              </a:ext>
            </a:extLst>
          </p:cNvPr>
          <p:cNvPicPr>
            <a:picLocks noChangeAspect="1"/>
          </p:cNvPicPr>
          <p:nvPr/>
        </p:nvPicPr>
        <p:blipFill>
          <a:blip r:embed="rId4"/>
          <a:stretch>
            <a:fillRect/>
          </a:stretch>
        </p:blipFill>
        <p:spPr>
          <a:xfrm>
            <a:off x="4876801" y="0"/>
            <a:ext cx="7315199" cy="6858000"/>
          </a:xfrm>
          <a:prstGeom prst="rect">
            <a:avLst/>
          </a:prstGeom>
        </p:spPr>
      </p:pic>
    </p:spTree>
    <p:extLst>
      <p:ext uri="{BB962C8B-B14F-4D97-AF65-F5344CB8AC3E}">
        <p14:creationId xmlns:p14="http://schemas.microsoft.com/office/powerpoint/2010/main" val="156947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06</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33 year-old-male admitted following a stab injury to the torso;</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3152775"/>
            <a:ext cx="3809999" cy="4467224"/>
          </a:xfrm>
        </p:spPr>
        <p:txBody>
          <a:bodyPr/>
          <a:lstStyle/>
          <a:p>
            <a:pPr marL="0" indent="0">
              <a:buNone/>
            </a:pPr>
            <a:r>
              <a:rPr lang="en-US" dirty="0">
                <a:latin typeface="Arial" panose="020B0604020202020204" pitchFamily="34" charset="0"/>
                <a:cs typeface="Arial" panose="020B0604020202020204" pitchFamily="34" charset="0"/>
              </a:rPr>
              <a:t>A. Normal appearances</a:t>
            </a:r>
          </a:p>
          <a:p>
            <a:pPr marL="0" indent="0">
              <a:buNone/>
            </a:pPr>
            <a:r>
              <a:rPr lang="en-US" dirty="0">
                <a:latin typeface="Arial" panose="020B0604020202020204" pitchFamily="34" charset="0"/>
                <a:cs typeface="Arial" panose="020B0604020202020204" pitchFamily="34" charset="0"/>
              </a:rPr>
              <a:t>B. Consolidation</a:t>
            </a:r>
          </a:p>
          <a:p>
            <a:pPr marL="0" indent="0">
              <a:buNone/>
            </a:pPr>
            <a:r>
              <a:rPr lang="en-US" dirty="0">
                <a:latin typeface="Arial" panose="020B0604020202020204" pitchFamily="34" charset="0"/>
                <a:cs typeface="Arial" panose="020B0604020202020204" pitchFamily="34" charset="0"/>
              </a:rPr>
              <a:t>C. </a:t>
            </a:r>
            <a:r>
              <a:rPr lang="en-US" dirty="0" err="1">
                <a:latin typeface="Arial" panose="020B0604020202020204" pitchFamily="34" charset="0"/>
                <a:cs typeface="Arial" panose="020B0604020202020204" pitchFamily="34" charset="0"/>
              </a:rPr>
              <a:t>Haemothorax</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D. Traumatic bony injury</a:t>
            </a:r>
          </a:p>
          <a:p>
            <a:pPr marL="0" indent="0">
              <a:buNone/>
            </a:pPr>
            <a:r>
              <a:rPr lang="en-US" dirty="0">
                <a:latin typeface="Arial" panose="020B0604020202020204" pitchFamily="34" charset="0"/>
                <a:cs typeface="Arial" panose="020B0604020202020204" pitchFamily="34" charset="0"/>
              </a:rPr>
              <a:t>E. Pneumothorax</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BBE7BF27-E292-4DAA-B4A8-96EF3282EEF4}"/>
              </a:ext>
            </a:extLst>
          </p:cNvPr>
          <p:cNvPicPr>
            <a:picLocks noChangeAspect="1"/>
          </p:cNvPicPr>
          <p:nvPr/>
        </p:nvPicPr>
        <p:blipFill>
          <a:blip r:embed="rId4"/>
          <a:stretch>
            <a:fillRect/>
          </a:stretch>
        </p:blipFill>
        <p:spPr>
          <a:xfrm>
            <a:off x="4800600" y="0"/>
            <a:ext cx="7391399" cy="6858000"/>
          </a:xfrm>
          <a:prstGeom prst="rect">
            <a:avLst/>
          </a:prstGeom>
        </p:spPr>
      </p:pic>
    </p:spTree>
    <p:extLst>
      <p:ext uri="{BB962C8B-B14F-4D97-AF65-F5344CB8AC3E}">
        <p14:creationId xmlns:p14="http://schemas.microsoft.com/office/powerpoint/2010/main" val="415840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07</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43 year-old-female presenting with cough and shortness of breath;</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What is the main abnormality?</a:t>
            </a: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809875"/>
            <a:ext cx="3809999" cy="3800474"/>
          </a:xfrm>
        </p:spPr>
        <p:txBody>
          <a:bodyPr/>
          <a:lstStyle/>
          <a:p>
            <a:pPr marL="0" indent="0">
              <a:buNone/>
            </a:pPr>
            <a:r>
              <a:rPr lang="en-US" dirty="0">
                <a:latin typeface="Arial" panose="020B0604020202020204" pitchFamily="34" charset="0"/>
                <a:cs typeface="Arial" panose="020B0604020202020204" pitchFamily="34" charset="0"/>
              </a:rPr>
              <a:t>A. Bony abnormality</a:t>
            </a:r>
          </a:p>
          <a:p>
            <a:pPr marL="0" indent="0">
              <a:buNone/>
            </a:pPr>
            <a:r>
              <a:rPr lang="en-US" dirty="0">
                <a:latin typeface="Arial" panose="020B0604020202020204" pitchFamily="34" charset="0"/>
                <a:cs typeface="Arial" panose="020B0604020202020204" pitchFamily="34" charset="0"/>
              </a:rPr>
              <a:t>B. Pulmonary fibrosis</a:t>
            </a:r>
          </a:p>
          <a:p>
            <a:pPr marL="0" indent="0">
              <a:buNone/>
            </a:pPr>
            <a:r>
              <a:rPr lang="en-US" dirty="0">
                <a:latin typeface="Arial" panose="020B0604020202020204" pitchFamily="34" charset="0"/>
                <a:cs typeface="Arial" panose="020B0604020202020204" pitchFamily="34" charset="0"/>
              </a:rPr>
              <a:t>C. Paravertebral abnormality</a:t>
            </a:r>
          </a:p>
          <a:p>
            <a:pPr marL="0" indent="0">
              <a:buNone/>
            </a:pPr>
            <a:r>
              <a:rPr lang="en-US" dirty="0">
                <a:latin typeface="Arial" panose="020B0604020202020204" pitchFamily="34" charset="0"/>
                <a:cs typeface="Arial" panose="020B0604020202020204" pitchFamily="34" charset="0"/>
              </a:rPr>
              <a:t>D. Mediastinal abnormality</a:t>
            </a:r>
          </a:p>
          <a:p>
            <a:pPr marL="0" indent="0">
              <a:buNone/>
            </a:pPr>
            <a:r>
              <a:rPr lang="en-US" dirty="0">
                <a:latin typeface="Arial" panose="020B0604020202020204" pitchFamily="34" charset="0"/>
                <a:cs typeface="Arial" panose="020B0604020202020204" pitchFamily="34" charset="0"/>
              </a:rPr>
              <a:t>E. Pleural abnormality</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D017CA07-494B-496D-8FCF-031CA5553BE3}"/>
              </a:ext>
            </a:extLst>
          </p:cNvPr>
          <p:cNvPicPr>
            <a:picLocks noChangeAspect="1"/>
          </p:cNvPicPr>
          <p:nvPr/>
        </p:nvPicPr>
        <p:blipFill>
          <a:blip r:embed="rId4"/>
          <a:stretch>
            <a:fillRect/>
          </a:stretch>
        </p:blipFill>
        <p:spPr>
          <a:xfrm>
            <a:off x="4295775" y="0"/>
            <a:ext cx="7756762" cy="6858000"/>
          </a:xfrm>
          <a:prstGeom prst="rect">
            <a:avLst/>
          </a:prstGeom>
        </p:spPr>
      </p:pic>
    </p:spTree>
    <p:extLst>
      <p:ext uri="{BB962C8B-B14F-4D97-AF65-F5344CB8AC3E}">
        <p14:creationId xmlns:p14="http://schemas.microsoft.com/office/powerpoint/2010/main" val="333055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14F4-7F59-451B-8CCF-52A31D5ABC01}"/>
              </a:ext>
            </a:extLst>
          </p:cNvPr>
          <p:cNvSpPr>
            <a:spLocks noGrp="1"/>
          </p:cNvSpPr>
          <p:nvPr>
            <p:ph type="title"/>
          </p:nvPr>
        </p:nvSpPr>
        <p:spPr>
          <a:xfrm>
            <a:off x="285751" y="733425"/>
            <a:ext cx="4591050" cy="1710373"/>
          </a:xfrm>
        </p:spPr>
        <p:txBody>
          <a:bodyPr/>
          <a:lstStyle/>
          <a:p>
            <a:r>
              <a:rPr lang="en-US" sz="2000" b="1" dirty="0">
                <a:latin typeface="Arial" panose="020B0604020202020204" pitchFamily="34" charset="0"/>
                <a:cs typeface="Arial" panose="020B0604020202020204" pitchFamily="34" charset="0"/>
              </a:rPr>
              <a:t>QUIZ # 08</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32 year-old-male presenting with fevers and productive cough. Transferred to ITU with worsening sepsis;</a:t>
            </a: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DE1106-3560-4483-83A3-D85A06E3A8FA}"/>
              </a:ext>
            </a:extLst>
          </p:cNvPr>
          <p:cNvSpPr>
            <a:spLocks noGrp="1"/>
          </p:cNvSpPr>
          <p:nvPr>
            <p:ph idx="1"/>
          </p:nvPr>
        </p:nvSpPr>
        <p:spPr>
          <a:xfrm>
            <a:off x="485776" y="2443798"/>
            <a:ext cx="4238624" cy="5176201"/>
          </a:xfrm>
        </p:spPr>
        <p:txBody>
          <a:bodyPr>
            <a:normAutofit/>
          </a:bodyPr>
          <a:lstStyle/>
          <a:p>
            <a:pPr marL="0" indent="0">
              <a:buNone/>
            </a:pPr>
            <a:r>
              <a:rPr lang="en-US" b="1" dirty="0">
                <a:latin typeface="Arial" panose="020B0604020202020204" pitchFamily="34" charset="0"/>
                <a:cs typeface="Arial" panose="020B0604020202020204" pitchFamily="34" charset="0"/>
              </a:rPr>
              <a:t>1. What is the main abnormality?</a:t>
            </a:r>
          </a:p>
          <a:p>
            <a:pPr marL="0" indent="0">
              <a:buNone/>
            </a:pPr>
            <a:r>
              <a:rPr lang="en-US" dirty="0">
                <a:latin typeface="Arial" panose="020B0604020202020204" pitchFamily="34" charset="0"/>
                <a:cs typeface="Arial" panose="020B0604020202020204" pitchFamily="34" charset="0"/>
              </a:rPr>
              <a:t>A. Pleural effusion</a:t>
            </a:r>
          </a:p>
          <a:p>
            <a:pPr marL="0" indent="0">
              <a:buNone/>
            </a:pPr>
            <a:r>
              <a:rPr lang="en-US" dirty="0">
                <a:latin typeface="Arial" panose="020B0604020202020204" pitchFamily="34" charset="0"/>
                <a:cs typeface="Arial" panose="020B0604020202020204" pitchFamily="34" charset="0"/>
              </a:rPr>
              <a:t>B. Pneumothorax</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Consolidation</a:t>
            </a:r>
          </a:p>
          <a:p>
            <a:pPr marL="0" indent="0">
              <a:buNone/>
            </a:pPr>
            <a:r>
              <a:rPr lang="en-US" dirty="0">
                <a:latin typeface="Arial" panose="020B0604020202020204" pitchFamily="34" charset="0"/>
                <a:cs typeface="Arial" panose="020B0604020202020204" pitchFamily="34" charset="0"/>
              </a:rPr>
              <a:t>E. Normal appearances</a:t>
            </a:r>
          </a:p>
          <a:p>
            <a:pPr marL="0" indent="0">
              <a:buNone/>
            </a:pPr>
            <a:r>
              <a:rPr lang="en-US" b="1" dirty="0">
                <a:latin typeface="Arial" panose="020B0604020202020204" pitchFamily="34" charset="0"/>
                <a:cs typeface="Arial" panose="020B0604020202020204" pitchFamily="34" charset="0"/>
              </a:rPr>
              <a:t>2. Is the endotracheal tube appropriately positioned?</a:t>
            </a:r>
          </a:p>
          <a:p>
            <a:pPr marL="0" indent="0">
              <a:buNone/>
            </a:pPr>
            <a:r>
              <a:rPr lang="en-US" dirty="0">
                <a:latin typeface="Arial" panose="020B0604020202020204" pitchFamily="34" charset="0"/>
                <a:cs typeface="Arial" panose="020B0604020202020204" pitchFamily="34" charset="0"/>
              </a:rPr>
              <a:t>A. Yes</a:t>
            </a:r>
          </a:p>
          <a:p>
            <a:pPr marL="0" indent="0">
              <a:buNone/>
            </a:pPr>
            <a:r>
              <a:rPr lang="en-US" dirty="0">
                <a:latin typeface="Arial" panose="020B0604020202020204" pitchFamily="34" charset="0"/>
                <a:cs typeface="Arial" panose="020B0604020202020204" pitchFamily="34" charset="0"/>
              </a:rPr>
              <a:t>B. No</a:t>
            </a:r>
          </a:p>
        </p:txBody>
      </p:sp>
      <p:pic>
        <p:nvPicPr>
          <p:cNvPr id="5" name="Picture 4">
            <a:extLst>
              <a:ext uri="{FF2B5EF4-FFF2-40B4-BE49-F238E27FC236}">
                <a16:creationId xmlns:a16="http://schemas.microsoft.com/office/drawing/2014/main" id="{C7D82357-42AB-4BF9-9875-4B21AD8300E1}"/>
              </a:ext>
            </a:extLst>
          </p:cNvPr>
          <p:cNvPicPr>
            <a:picLocks noChangeAspect="1"/>
          </p:cNvPicPr>
          <p:nvPr/>
        </p:nvPicPr>
        <p:blipFill>
          <a:blip r:embed="rId3"/>
          <a:stretch>
            <a:fillRect/>
          </a:stretch>
        </p:blipFill>
        <p:spPr>
          <a:xfrm>
            <a:off x="66675" y="71638"/>
            <a:ext cx="2747961" cy="480812"/>
          </a:xfrm>
          <a:prstGeom prst="rect">
            <a:avLst/>
          </a:prstGeom>
        </p:spPr>
      </p:pic>
      <p:pic>
        <p:nvPicPr>
          <p:cNvPr id="4" name="Picture 3">
            <a:extLst>
              <a:ext uri="{FF2B5EF4-FFF2-40B4-BE49-F238E27FC236}">
                <a16:creationId xmlns:a16="http://schemas.microsoft.com/office/drawing/2014/main" id="{D4FCC581-75F1-4D57-A2B3-0435F1E77283}"/>
              </a:ext>
            </a:extLst>
          </p:cNvPr>
          <p:cNvPicPr>
            <a:picLocks noChangeAspect="1"/>
          </p:cNvPicPr>
          <p:nvPr/>
        </p:nvPicPr>
        <p:blipFill>
          <a:blip r:embed="rId4"/>
          <a:stretch>
            <a:fillRect/>
          </a:stretch>
        </p:blipFill>
        <p:spPr>
          <a:xfrm>
            <a:off x="4675504" y="0"/>
            <a:ext cx="7516496" cy="6858000"/>
          </a:xfrm>
          <a:prstGeom prst="rect">
            <a:avLst/>
          </a:prstGeom>
        </p:spPr>
      </p:pic>
      <p:sp>
        <p:nvSpPr>
          <p:cNvPr id="7" name="Content Placeholder 2">
            <a:extLst>
              <a:ext uri="{FF2B5EF4-FFF2-40B4-BE49-F238E27FC236}">
                <a16:creationId xmlns:a16="http://schemas.microsoft.com/office/drawing/2014/main" id="{E41F572A-9545-BE4F-96C7-8B353434324C}"/>
              </a:ext>
            </a:extLst>
          </p:cNvPr>
          <p:cNvSpPr>
            <a:spLocks noGrp="1"/>
          </p:cNvSpPr>
          <p:nvPr>
            <p:ph idx="1"/>
          </p:nvPr>
        </p:nvSpPr>
        <p:spPr>
          <a:xfrm>
            <a:off x="2814636" y="8147983"/>
            <a:ext cx="4238624" cy="5176201"/>
          </a:xfrm>
        </p:spPr>
        <p:txBody>
          <a:bodyPr>
            <a:normAutofit/>
          </a:bodyPr>
          <a:lstStyle/>
          <a:p>
            <a:pPr marL="0" indent="0">
              <a:buNone/>
            </a:pPr>
            <a:r>
              <a:rPr lang="en-US" b="1" dirty="0">
                <a:latin typeface="Arial" panose="020B0604020202020204" pitchFamily="34" charset="0"/>
                <a:cs typeface="Arial" panose="020B0604020202020204" pitchFamily="34" charset="0"/>
              </a:rPr>
              <a:t>1. What is the main abnormality?</a:t>
            </a:r>
          </a:p>
          <a:p>
            <a:pPr marL="0" indent="0">
              <a:buNone/>
            </a:pPr>
            <a:r>
              <a:rPr lang="en-US" dirty="0">
                <a:latin typeface="Arial" panose="020B0604020202020204" pitchFamily="34" charset="0"/>
                <a:cs typeface="Arial" panose="020B0604020202020204" pitchFamily="34" charset="0"/>
              </a:rPr>
              <a:t>A. Pleural effusion</a:t>
            </a:r>
          </a:p>
          <a:p>
            <a:pPr marL="0" indent="0">
              <a:buNone/>
            </a:pPr>
            <a:r>
              <a:rPr lang="en-US" dirty="0">
                <a:latin typeface="Arial" panose="020B0604020202020204" pitchFamily="34" charset="0"/>
                <a:cs typeface="Arial" panose="020B0604020202020204" pitchFamily="34" charset="0"/>
              </a:rPr>
              <a:t>B. Pneumothorax</a:t>
            </a:r>
          </a:p>
          <a:p>
            <a:pPr marL="0" indent="0">
              <a:buNone/>
            </a:pPr>
            <a:r>
              <a:rPr lang="en-US" dirty="0">
                <a:latin typeface="Arial" panose="020B0604020202020204" pitchFamily="34" charset="0"/>
                <a:cs typeface="Arial" panose="020B0604020202020204" pitchFamily="34" charset="0"/>
              </a:rPr>
              <a:t>C. Mediastinal abnormality</a:t>
            </a:r>
          </a:p>
          <a:p>
            <a:pPr marL="0" indent="0">
              <a:buNone/>
            </a:pPr>
            <a:r>
              <a:rPr lang="en-US" dirty="0">
                <a:latin typeface="Arial" panose="020B0604020202020204" pitchFamily="34" charset="0"/>
                <a:cs typeface="Arial" panose="020B0604020202020204" pitchFamily="34" charset="0"/>
              </a:rPr>
              <a:t>D. Consolidation</a:t>
            </a:r>
          </a:p>
          <a:p>
            <a:pPr marL="0" indent="0">
              <a:buNone/>
            </a:pPr>
            <a:r>
              <a:rPr lang="en-US" dirty="0">
                <a:latin typeface="Arial" panose="020B0604020202020204" pitchFamily="34" charset="0"/>
                <a:cs typeface="Arial" panose="020B0604020202020204" pitchFamily="34" charset="0"/>
              </a:rPr>
              <a:t>E. Normal appearances</a:t>
            </a:r>
          </a:p>
          <a:p>
            <a:pPr marL="0" indent="0">
              <a:buNone/>
            </a:pPr>
            <a:r>
              <a:rPr lang="en-US" b="1" dirty="0">
                <a:latin typeface="Arial" panose="020B0604020202020204" pitchFamily="34" charset="0"/>
                <a:cs typeface="Arial" panose="020B0604020202020204" pitchFamily="34" charset="0"/>
              </a:rPr>
              <a:t>2. Is the endotracheal tube appropriately positioned?</a:t>
            </a:r>
          </a:p>
          <a:p>
            <a:pPr marL="0" indent="0">
              <a:buNone/>
            </a:pPr>
            <a:r>
              <a:rPr lang="en-US" dirty="0">
                <a:latin typeface="Arial" panose="020B0604020202020204" pitchFamily="34" charset="0"/>
                <a:cs typeface="Arial" panose="020B0604020202020204" pitchFamily="34" charset="0"/>
              </a:rPr>
              <a:t>A. Yes</a:t>
            </a:r>
          </a:p>
          <a:p>
            <a:pPr marL="0" indent="0">
              <a:buNone/>
            </a:pPr>
            <a:r>
              <a:rPr lang="en-US" dirty="0">
                <a:latin typeface="Arial" panose="020B0604020202020204" pitchFamily="34" charset="0"/>
                <a:cs typeface="Arial" panose="020B0604020202020204" pitchFamily="34" charset="0"/>
              </a:rPr>
              <a:t>B. No</a:t>
            </a:r>
          </a:p>
        </p:txBody>
      </p:sp>
    </p:spTree>
    <p:extLst>
      <p:ext uri="{BB962C8B-B14F-4D97-AF65-F5344CB8AC3E}">
        <p14:creationId xmlns:p14="http://schemas.microsoft.com/office/powerpoint/2010/main" val="2869523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9CBFE57CB1B11440BCD12107BCD10307" ma:contentTypeVersion="13" ma:contentTypeDescription="Tạo tài liệu mới." ma:contentTypeScope="" ma:versionID="7f517dcba73af62c11771aa53bb9f89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fc7bfe38906209e74b389f6241035391"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D1748-FB15-4D7A-A14F-7C401881B5E7}">
  <ds:schemaRefs>
    <ds:schemaRef ds:uri="http://schemas.microsoft.com/sharepoint/v3/contenttype/forms"/>
  </ds:schemaRefs>
</ds:datastoreItem>
</file>

<file path=customXml/itemProps2.xml><?xml version="1.0" encoding="utf-8"?>
<ds:datastoreItem xmlns:ds="http://schemas.openxmlformats.org/officeDocument/2006/customXml" ds:itemID="{69EEEC60-5777-4B23-88FC-B6BACCCAF60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4AAFE667-E381-4062-9A48-B16B0C3683AC}">
  <ds:schemaRefs>
    <ds:schemaRef ds:uri="http://schemas.microsoft.com/office/2006/metadata/contentType"/>
    <ds:schemaRef ds:uri="http://schemas.microsoft.com/office/2006/metadata/properties/metaAttributes"/>
    <ds:schemaRef ds:uri="http://www.w3.org/2000/xmlns/"/>
    <ds:schemaRef ds:uri="http://www.w3.org/2001/XMLSchema"/>
    <ds:schemaRef ds:uri="d62cfb88-c9f5-440a-a294-7d451f7acc2d"/>
    <ds:schemaRef ds:uri="6974661b-99c1-42b6-9a95-0adf6dbf3e8c"/>
  </ds:schemaRefs>
</ds:datastoreItem>
</file>

<file path=docProps/app.xml><?xml version="1.0" encoding="utf-8"?>
<Properties xmlns="http://schemas.openxmlformats.org/officeDocument/2006/extended-properties" xmlns:vt="http://schemas.openxmlformats.org/officeDocument/2006/docPropsVTypes">
  <Template>Ion</Template>
  <TotalTime>307</TotalTime>
  <Words>5719</Words>
  <Application>Microsoft Office PowerPoint</Application>
  <PresentationFormat>Màn hình rộng</PresentationFormat>
  <Paragraphs>490</Paragraphs>
  <Slides>49</Slides>
  <Notes>49</Notes>
  <HiddenSlides>0</HiddenSlides>
  <MMClips>0</MMClips>
  <ScaleCrop>false</ScaleCrop>
  <HeadingPairs>
    <vt:vector size="4" baseType="variant">
      <vt:variant>
        <vt:lpstr>Chủ đề</vt:lpstr>
      </vt:variant>
      <vt:variant>
        <vt:i4>1</vt:i4>
      </vt:variant>
      <vt:variant>
        <vt:lpstr>Tiêu đề Bản chiếu</vt:lpstr>
      </vt:variant>
      <vt:variant>
        <vt:i4>49</vt:i4>
      </vt:variant>
    </vt:vector>
  </HeadingPairs>
  <TitlesOfParts>
    <vt:vector size="50" baseType="lpstr">
      <vt:lpstr>Ion</vt:lpstr>
      <vt:lpstr>THỰC HÀNH:  PHÂN TÍCH XQUANG NGỰC</vt:lpstr>
      <vt:lpstr>QUIZ # 01 38 year-old-female with chronic renal failure due to polycystic kidney disease. Blood biochemistry revealed hypocalcaemia, hyperphosphataemia and elevated parathyroid hormone levels;  What is the most likely diagnosis?</vt:lpstr>
      <vt:lpstr>QUIZ # 02 34 year-old-male presenting with chest pain:  What is the main abnormality? </vt:lpstr>
      <vt:lpstr>QUIZ # 03 32 year-old-pregnant female involved in a road traffic accident; </vt:lpstr>
      <vt:lpstr>QUIZ # 04 33 year-old-female presenting with fevers, dry cough and erythema nodosum;    What is the most likely diagnosis?</vt:lpstr>
      <vt:lpstr>QUIZ # 05 52 year-old-male presenting with acute confusion;  What is the main abnormality?</vt:lpstr>
      <vt:lpstr>QUIZ # 06 33 year-old-male admitted following a stab injury to the torso;  What is the main abnormality?</vt:lpstr>
      <vt:lpstr>QUIZ # 07 43 year-old-female presenting with cough and shortness of breath;  What is the main abnormality?</vt:lpstr>
      <vt:lpstr>QUIZ # 08 32 year-old-male presenting with fevers and productive cough. Transferred to ITU with worsening sepsis; </vt:lpstr>
      <vt:lpstr>QUIZ # 09 54 year-old-female with fatigue and weight loss with a known hiatus hernia;   What is the main abnormality?</vt:lpstr>
      <vt:lpstr>QUIZ # 10 54 year-old-male with breathless at rest, weight loss and right sided chest pain;  Given the clinical history what is your main concern?</vt:lpstr>
      <vt:lpstr>QUIZ # 11 44 year-old-male with a history of chronic cough presenting with new onset of fevers.    What is the main abnormality?</vt:lpstr>
      <vt:lpstr>QUIZ # 12 53 year-old-male with acute confusion;   What is the main abnormality? </vt:lpstr>
      <vt:lpstr>QUIZ # 13 41 year-old-female admitted with sepsis of unknown source.    What is the main abnormality?</vt:lpstr>
      <vt:lpstr>QUIZ # 14 35-year-old patient with HIV with a CD4 count of 125 cells /mm3.    Which of the following is the most likely diagnosis given these appearances and clinical history? </vt:lpstr>
      <vt:lpstr>QUIZ # 15 58 year-old-female with a history of high alcohol intake presenting with haematemesis.   What is the main abnormality? </vt:lpstr>
      <vt:lpstr>QUIZ # 16 88 year-old-female with chest pain and diastolic murmur;  What is the main abnormality?  </vt:lpstr>
      <vt:lpstr>QUIZ # 17 44 year-old-male with dry cough and breathlessness;   What is the main abnormality? </vt:lpstr>
      <vt:lpstr>QUIZ # 18 57 year-old-female presenting with chest pain and haemoptysis;  What is the main abnormality?</vt:lpstr>
      <vt:lpstr>QUIZ # 19 42 year-old-presenting with left sided chest pain and shortness of breath;  What is the main abnormality?</vt:lpstr>
      <vt:lpstr>QUIZ # 20 34 year-old-male with productive cough and pleurisy;   What is the main abnormality?</vt:lpstr>
      <vt:lpstr>QUIZ # 21 35 year-old-male with chronic diarrhea and weight loss;   What is the main abnormality? </vt:lpstr>
      <vt:lpstr>QUIZ # 22 1. Which of the following is not evident on the chest radiograph?  A. Evidence of previous surgery B. Malpositioned tracheostomy C. Mulitple pulmonary nodules D. Bilateral pleural effusions E. Normal heart size  2. What is the most likely cause for these appearances?  A. Wegener’s granulomatosis B. Parathyroid hyperplasia C. Metastatic laryngeal carcinoma D. Sarcoidosis E. Hereditary haemorrhagic telangiectasia</vt:lpstr>
      <vt:lpstr>QUIZ # 23 61-year-old female with shortness of breath at rest;   What is the main abnormality?</vt:lpstr>
      <vt:lpstr>QUIZ # 24 34-year-old male with nausea and chest discomfort;   What is the main abnormality?</vt:lpstr>
      <vt:lpstr>QUIZ # 25 42-year-old male with pleuritic chest pain;  What is the main abnormality?</vt:lpstr>
      <vt:lpstr>QUIZ # 26 67-year-old male presenting with weight loss and back pain;   What is the main abnormality? </vt:lpstr>
      <vt:lpstr>QUIZ # 27 32-year-old male intravenous drug user admitted with ongoing fevers, productive cough and feeling generally unwell;</vt:lpstr>
      <vt:lpstr>QUIZ # 28 31-year-old asymptomatic female presenting for occupational heath screening;   What is the most likely explanation for these findings?</vt:lpstr>
      <vt:lpstr>QUIZ # 29 46-year-old female presenting with night sweats and weight loss;</vt:lpstr>
      <vt:lpstr>QUIZ # 30 </vt:lpstr>
      <vt:lpstr>QUIZ # 31 36-year-old male intravenous drug user presenting with leg swelling and chest pain;   What is the main abnormality?</vt:lpstr>
      <vt:lpstr>QUIZ # 32 78-year-old female admitted with confusion;    What operation has been performed?</vt:lpstr>
      <vt:lpstr>QUIZ # 33 78-year-old male presenting following a fall;  Where is the main abnormality?</vt:lpstr>
      <vt:lpstr>QUIZ # 34 34-year-old male presenting with productive cough and fevers;   What is the main abnormality?</vt:lpstr>
      <vt:lpstr>QUIZ # 35 41-year-old male smoker presenting with haemoptysis and weight loss;  What is the main abnormality of clinical concern?</vt:lpstr>
      <vt:lpstr>QUIZ # 36 58-year-old male presenting with shortness of breath at rest and cough productive of pink frothy sputum.   Where is the main abnormality?</vt:lpstr>
      <vt:lpstr>QUIZ # 37 38-year-old female with ongoing shortness of breath;   What is the most likely underlying aetiology?</vt:lpstr>
      <vt:lpstr>QUIZ # 38 44-year-old male presenting with shortness of breath and cough;</vt:lpstr>
      <vt:lpstr>QUIZ # 39 65-year-old female with a history of previous tuberculous infection and presenting with dry cough;   What is the most likely explanation for these appearances given the clinical history?</vt:lpstr>
      <vt:lpstr>QUIZ # 40 77-year-old male admitted with left sided cerebrovascular accident/stroke. The patient subsequently developed high inflammatory markers and hypoxia;</vt:lpstr>
      <vt:lpstr>QUIZ # 41 41 year old male with generalised malaise and fevers;  What is the main abnormality?</vt:lpstr>
      <vt:lpstr>QUIZ # 42 59 year old male with breathlessness at rest;  What is the most likely cause for these appearances?</vt:lpstr>
      <vt:lpstr>QUIZ # 43 72 year old male admitted with confusion following a fall;  What is the main abnormality? The elevated right hemidiaphragm was longstanding. </vt:lpstr>
      <vt:lpstr>QUIZ # 44 40 year old male with productive cough and breathlessness;  What is the main abnormality? </vt:lpstr>
      <vt:lpstr>QUIZ # 45 61 year old male smoker with a history of ischaemic heart disease and previous coronary artery bypass grafting. The patient presented with breathlessness;  What is the main abnormality? </vt:lpstr>
      <vt:lpstr>QUIZ # 46 37 year old male non smoker admitted with fevers and productive cough. The patient has a longstanding congenital abnormality;  What is the most likely diagnosis? </vt:lpstr>
      <vt:lpstr>QUIZ # 47 43 year old male with history of chronic productive cough;  What is the main abnormality? </vt:lpstr>
      <vt:lpstr>QUIZ # 48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HÀNH:  PHÂN TÍCH XQUANG NGỰC</dc:title>
  <dc:creator>Nguyen Hai Thanh Ngo</dc:creator>
  <cp:lastModifiedBy>NGUYEN NGOC UYEN PHUONG-Y18</cp:lastModifiedBy>
  <cp:revision>53</cp:revision>
  <dcterms:created xsi:type="dcterms:W3CDTF">2020-03-30T10:21:26Z</dcterms:created>
  <dcterms:modified xsi:type="dcterms:W3CDTF">2021-12-03T05:28:43Z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